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sldIdLst>
    <p:sldId id="256" r:id="rId3"/>
    <p:sldId id="258" r:id="rId4"/>
    <p:sldId id="259" r:id="rId5"/>
    <p:sldId id="260" r:id="rId6"/>
    <p:sldId id="261" r:id="rId7"/>
    <p:sldId id="262" r:id="rId8"/>
    <p:sldId id="263" r:id="rId9"/>
    <p:sldId id="267" r:id="rId10"/>
    <p:sldId id="269" r:id="rId11"/>
    <p:sldId id="270" r:id="rId12"/>
    <p:sldId id="273" r:id="rId13"/>
    <p:sldId id="279" r:id="rId14"/>
    <p:sldId id="280" r:id="rId15"/>
    <p:sldId id="281" r:id="rId16"/>
    <p:sldId id="282" r:id="rId17"/>
    <p:sldId id="274" r:id="rId18"/>
    <p:sldId id="264" r:id="rId19"/>
    <p:sldId id="275" r:id="rId20"/>
    <p:sldId id="257" r:id="rId21"/>
    <p:sldId id="276" r:id="rId22"/>
    <p:sldId id="277" r:id="rId23"/>
    <p:sldId id="278" r:id="rId24"/>
    <p:sldId id="283" r:id="rId25"/>
    <p:sldId id="284" r:id="rId26"/>
    <p:sldId id="265" r:id="rId27"/>
    <p:sldId id="287" r:id="rId28"/>
    <p:sldId id="288" r:id="rId29"/>
    <p:sldId id="289" r:id="rId30"/>
    <p:sldId id="290" r:id="rId31"/>
    <p:sldId id="291" r:id="rId32"/>
    <p:sldId id="292" r:id="rId33"/>
    <p:sldId id="285" r:id="rId34"/>
    <p:sldId id="286" r:id="rId35"/>
    <p:sldId id="268" r:id="rId36"/>
    <p:sldId id="27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31228F-27C4-44F4-B03E-F36370D3648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A1A21704-48F5-411D-A13F-4D2B973DCF3F}">
      <dgm:prSet/>
      <dgm:spPr/>
      <dgm:t>
        <a:bodyPr/>
        <a:lstStyle/>
        <a:p>
          <a:r>
            <a:rPr lang="en-CA"/>
            <a:t>Project Introduction</a:t>
          </a:r>
          <a:endParaRPr lang="en-US"/>
        </a:p>
      </dgm:t>
    </dgm:pt>
    <dgm:pt modelId="{5667F0A7-CEC3-43A0-A375-74A835D5A423}" type="parTrans" cxnId="{338F7569-8D56-4096-947C-A43DC5F1BA82}">
      <dgm:prSet/>
      <dgm:spPr/>
      <dgm:t>
        <a:bodyPr/>
        <a:lstStyle/>
        <a:p>
          <a:endParaRPr lang="en-US"/>
        </a:p>
      </dgm:t>
    </dgm:pt>
    <dgm:pt modelId="{C1882BC7-CB82-4943-BAF7-62B8C912D3B4}" type="sibTrans" cxnId="{338F7569-8D56-4096-947C-A43DC5F1BA82}">
      <dgm:prSet/>
      <dgm:spPr/>
      <dgm:t>
        <a:bodyPr/>
        <a:lstStyle/>
        <a:p>
          <a:endParaRPr lang="en-US"/>
        </a:p>
      </dgm:t>
    </dgm:pt>
    <dgm:pt modelId="{DB7FCDDF-06EB-4823-9EAB-CB47D4DFE2F4}">
      <dgm:prSet/>
      <dgm:spPr/>
      <dgm:t>
        <a:bodyPr/>
        <a:lstStyle/>
        <a:p>
          <a:r>
            <a:rPr lang="en-CA"/>
            <a:t>Task Introduction </a:t>
          </a:r>
          <a:endParaRPr lang="en-US"/>
        </a:p>
      </dgm:t>
    </dgm:pt>
    <dgm:pt modelId="{031D0F4F-811D-40C6-B775-C405E6FEA480}" type="parTrans" cxnId="{93C41CCA-55FF-4831-AFAC-347ADDC8D9A1}">
      <dgm:prSet/>
      <dgm:spPr/>
      <dgm:t>
        <a:bodyPr/>
        <a:lstStyle/>
        <a:p>
          <a:endParaRPr lang="en-US"/>
        </a:p>
      </dgm:t>
    </dgm:pt>
    <dgm:pt modelId="{FCDFA694-12BD-4255-AFAD-C5FDE832D3BD}" type="sibTrans" cxnId="{93C41CCA-55FF-4831-AFAC-347ADDC8D9A1}">
      <dgm:prSet/>
      <dgm:spPr/>
      <dgm:t>
        <a:bodyPr/>
        <a:lstStyle/>
        <a:p>
          <a:endParaRPr lang="en-US"/>
        </a:p>
      </dgm:t>
    </dgm:pt>
    <dgm:pt modelId="{CA7F6FCB-8C6B-422A-A7A7-4F30C33182B8}">
      <dgm:prSet/>
      <dgm:spPr/>
      <dgm:t>
        <a:bodyPr/>
        <a:lstStyle/>
        <a:p>
          <a:r>
            <a:rPr lang="en-CA"/>
            <a:t>Tool Requirements</a:t>
          </a:r>
          <a:endParaRPr lang="en-US"/>
        </a:p>
      </dgm:t>
    </dgm:pt>
    <dgm:pt modelId="{37E88611-5D9B-4F6F-B640-500BFFA2DC86}" type="parTrans" cxnId="{947A0E77-D615-4A8B-9794-3BBFD7A728E6}">
      <dgm:prSet/>
      <dgm:spPr/>
      <dgm:t>
        <a:bodyPr/>
        <a:lstStyle/>
        <a:p>
          <a:endParaRPr lang="en-US"/>
        </a:p>
      </dgm:t>
    </dgm:pt>
    <dgm:pt modelId="{294A79EC-49E0-4668-B697-1715409E1FCB}" type="sibTrans" cxnId="{947A0E77-D615-4A8B-9794-3BBFD7A728E6}">
      <dgm:prSet/>
      <dgm:spPr/>
      <dgm:t>
        <a:bodyPr/>
        <a:lstStyle/>
        <a:p>
          <a:endParaRPr lang="en-US"/>
        </a:p>
      </dgm:t>
    </dgm:pt>
    <dgm:pt modelId="{0AF96D20-F17B-4848-9A04-7D5D86F41689}">
      <dgm:prSet/>
      <dgm:spPr/>
      <dgm:t>
        <a:bodyPr/>
        <a:lstStyle/>
        <a:p>
          <a:r>
            <a:rPr lang="en-CA"/>
            <a:t>Hardware Setup</a:t>
          </a:r>
          <a:endParaRPr lang="en-US"/>
        </a:p>
      </dgm:t>
    </dgm:pt>
    <dgm:pt modelId="{7C9A1234-82E3-4DCA-A0DE-B938413BAFB0}" type="parTrans" cxnId="{83D6F5FE-AB60-4AF0-83A6-2BB0088A6EF3}">
      <dgm:prSet/>
      <dgm:spPr/>
      <dgm:t>
        <a:bodyPr/>
        <a:lstStyle/>
        <a:p>
          <a:endParaRPr lang="en-US"/>
        </a:p>
      </dgm:t>
    </dgm:pt>
    <dgm:pt modelId="{C59143F3-5838-49BF-BCFF-5D730181361A}" type="sibTrans" cxnId="{83D6F5FE-AB60-4AF0-83A6-2BB0088A6EF3}">
      <dgm:prSet/>
      <dgm:spPr/>
      <dgm:t>
        <a:bodyPr/>
        <a:lstStyle/>
        <a:p>
          <a:endParaRPr lang="en-US"/>
        </a:p>
      </dgm:t>
    </dgm:pt>
    <dgm:pt modelId="{EEB3F115-DE44-44BF-AB40-6C9058B4C508}">
      <dgm:prSet/>
      <dgm:spPr/>
      <dgm:t>
        <a:bodyPr/>
        <a:lstStyle/>
        <a:p>
          <a:r>
            <a:rPr lang="en-CA"/>
            <a:t>Description of connections</a:t>
          </a:r>
          <a:endParaRPr lang="en-US"/>
        </a:p>
      </dgm:t>
    </dgm:pt>
    <dgm:pt modelId="{F808D2A2-7269-4D5D-9920-72FF41B0957E}" type="parTrans" cxnId="{6CFC8837-A20A-41EE-A1F4-4A09AEF19236}">
      <dgm:prSet/>
      <dgm:spPr/>
      <dgm:t>
        <a:bodyPr/>
        <a:lstStyle/>
        <a:p>
          <a:endParaRPr lang="en-US"/>
        </a:p>
      </dgm:t>
    </dgm:pt>
    <dgm:pt modelId="{5A45ECD4-4CF4-4CD5-8D9A-533F647B7056}" type="sibTrans" cxnId="{6CFC8837-A20A-41EE-A1F4-4A09AEF19236}">
      <dgm:prSet/>
      <dgm:spPr/>
      <dgm:t>
        <a:bodyPr/>
        <a:lstStyle/>
        <a:p>
          <a:endParaRPr lang="en-US"/>
        </a:p>
      </dgm:t>
    </dgm:pt>
    <dgm:pt modelId="{7EB140CD-43BB-446B-B113-BEBA9CA816B2}">
      <dgm:prSet/>
      <dgm:spPr/>
      <dgm:t>
        <a:bodyPr/>
        <a:lstStyle/>
        <a:p>
          <a:r>
            <a:rPr lang="en-CA"/>
            <a:t>Software part</a:t>
          </a:r>
          <a:endParaRPr lang="en-US"/>
        </a:p>
      </dgm:t>
    </dgm:pt>
    <dgm:pt modelId="{42199917-E383-4BD6-9BE6-B7FB70054726}" type="parTrans" cxnId="{93840DA6-17A3-49F3-A05B-3A1714880FC2}">
      <dgm:prSet/>
      <dgm:spPr/>
      <dgm:t>
        <a:bodyPr/>
        <a:lstStyle/>
        <a:p>
          <a:endParaRPr lang="en-US"/>
        </a:p>
      </dgm:t>
    </dgm:pt>
    <dgm:pt modelId="{4BD31D86-7745-45FC-8B2E-0BA8CE8CDC65}" type="sibTrans" cxnId="{93840DA6-17A3-49F3-A05B-3A1714880FC2}">
      <dgm:prSet/>
      <dgm:spPr/>
      <dgm:t>
        <a:bodyPr/>
        <a:lstStyle/>
        <a:p>
          <a:endParaRPr lang="en-US"/>
        </a:p>
      </dgm:t>
    </dgm:pt>
    <dgm:pt modelId="{1C941D4D-60EF-4513-9582-19769B07EF7A}">
      <dgm:prSet/>
      <dgm:spPr/>
      <dgm:t>
        <a:bodyPr/>
        <a:lstStyle/>
        <a:p>
          <a:r>
            <a:rPr lang="en-CA"/>
            <a:t>Results  </a:t>
          </a:r>
          <a:endParaRPr lang="en-US"/>
        </a:p>
      </dgm:t>
    </dgm:pt>
    <dgm:pt modelId="{B44663D6-EF3B-49EC-95B3-2D46C33813DC}" type="parTrans" cxnId="{275ECD34-F293-42FD-AE5A-65D7F353074C}">
      <dgm:prSet/>
      <dgm:spPr/>
      <dgm:t>
        <a:bodyPr/>
        <a:lstStyle/>
        <a:p>
          <a:endParaRPr lang="en-US"/>
        </a:p>
      </dgm:t>
    </dgm:pt>
    <dgm:pt modelId="{EA606797-C72C-41AB-96DA-797B5A21802A}" type="sibTrans" cxnId="{275ECD34-F293-42FD-AE5A-65D7F353074C}">
      <dgm:prSet/>
      <dgm:spPr/>
      <dgm:t>
        <a:bodyPr/>
        <a:lstStyle/>
        <a:p>
          <a:endParaRPr lang="en-US"/>
        </a:p>
      </dgm:t>
    </dgm:pt>
    <dgm:pt modelId="{CC22FD96-5BAF-4562-B15E-74D7F0F4C551}">
      <dgm:prSet/>
      <dgm:spPr/>
      <dgm:t>
        <a:bodyPr/>
        <a:lstStyle/>
        <a:p>
          <a:r>
            <a:rPr lang="en-CA"/>
            <a:t>conclusion</a:t>
          </a:r>
          <a:endParaRPr lang="en-US"/>
        </a:p>
      </dgm:t>
    </dgm:pt>
    <dgm:pt modelId="{444476A2-464E-4A34-A005-14C48FE00324}" type="parTrans" cxnId="{DF475833-066C-4C4A-8B8E-4082CC80AE02}">
      <dgm:prSet/>
      <dgm:spPr/>
      <dgm:t>
        <a:bodyPr/>
        <a:lstStyle/>
        <a:p>
          <a:endParaRPr lang="en-US"/>
        </a:p>
      </dgm:t>
    </dgm:pt>
    <dgm:pt modelId="{6ADF1088-B214-4183-9AB5-9AFB12D350F8}" type="sibTrans" cxnId="{DF475833-066C-4C4A-8B8E-4082CC80AE02}">
      <dgm:prSet/>
      <dgm:spPr/>
      <dgm:t>
        <a:bodyPr/>
        <a:lstStyle/>
        <a:p>
          <a:endParaRPr lang="en-US"/>
        </a:p>
      </dgm:t>
    </dgm:pt>
    <dgm:pt modelId="{12C6EDA0-EE8C-4E9A-A537-F427B9A44EC6}">
      <dgm:prSet/>
      <dgm:spPr/>
      <dgm:t>
        <a:bodyPr/>
        <a:lstStyle/>
        <a:p>
          <a:r>
            <a:rPr lang="en-CA"/>
            <a:t>References</a:t>
          </a:r>
          <a:endParaRPr lang="en-US"/>
        </a:p>
      </dgm:t>
    </dgm:pt>
    <dgm:pt modelId="{3E4E0C15-2737-4CB3-8C3D-E6A4BCECE2A8}" type="parTrans" cxnId="{0EF4BA69-BD2F-43F5-83A1-618429BC6B35}">
      <dgm:prSet/>
      <dgm:spPr/>
      <dgm:t>
        <a:bodyPr/>
        <a:lstStyle/>
        <a:p>
          <a:endParaRPr lang="en-US"/>
        </a:p>
      </dgm:t>
    </dgm:pt>
    <dgm:pt modelId="{04C8E09E-3A9C-4745-BFA2-1F0F646B72F8}" type="sibTrans" cxnId="{0EF4BA69-BD2F-43F5-83A1-618429BC6B35}">
      <dgm:prSet/>
      <dgm:spPr/>
      <dgm:t>
        <a:bodyPr/>
        <a:lstStyle/>
        <a:p>
          <a:endParaRPr lang="en-US"/>
        </a:p>
      </dgm:t>
    </dgm:pt>
    <dgm:pt modelId="{8F48A401-2782-4D8B-BEC9-3E4061692B20}" type="pres">
      <dgm:prSet presAssocID="{F931228F-27C4-44F4-B03E-F36370D36483}" presName="linear" presStyleCnt="0">
        <dgm:presLayoutVars>
          <dgm:animLvl val="lvl"/>
          <dgm:resizeHandles val="exact"/>
        </dgm:presLayoutVars>
      </dgm:prSet>
      <dgm:spPr/>
    </dgm:pt>
    <dgm:pt modelId="{2FC2016C-45FF-4DD5-A4AB-BC7453D7772F}" type="pres">
      <dgm:prSet presAssocID="{A1A21704-48F5-411D-A13F-4D2B973DCF3F}" presName="parentText" presStyleLbl="node1" presStyleIdx="0" presStyleCnt="9">
        <dgm:presLayoutVars>
          <dgm:chMax val="0"/>
          <dgm:bulletEnabled val="1"/>
        </dgm:presLayoutVars>
      </dgm:prSet>
      <dgm:spPr/>
    </dgm:pt>
    <dgm:pt modelId="{9A5AF825-F70B-425C-99C5-09858D3DC8AA}" type="pres">
      <dgm:prSet presAssocID="{C1882BC7-CB82-4943-BAF7-62B8C912D3B4}" presName="spacer" presStyleCnt="0"/>
      <dgm:spPr/>
    </dgm:pt>
    <dgm:pt modelId="{94D409DD-90EC-418F-8E55-DCA7F8729A5F}" type="pres">
      <dgm:prSet presAssocID="{DB7FCDDF-06EB-4823-9EAB-CB47D4DFE2F4}" presName="parentText" presStyleLbl="node1" presStyleIdx="1" presStyleCnt="9">
        <dgm:presLayoutVars>
          <dgm:chMax val="0"/>
          <dgm:bulletEnabled val="1"/>
        </dgm:presLayoutVars>
      </dgm:prSet>
      <dgm:spPr/>
    </dgm:pt>
    <dgm:pt modelId="{3417DFBE-FD4B-4637-B624-40EF4B3DE207}" type="pres">
      <dgm:prSet presAssocID="{FCDFA694-12BD-4255-AFAD-C5FDE832D3BD}" presName="spacer" presStyleCnt="0"/>
      <dgm:spPr/>
    </dgm:pt>
    <dgm:pt modelId="{1EA04EFA-6278-4C84-A520-A1FC046FD602}" type="pres">
      <dgm:prSet presAssocID="{CA7F6FCB-8C6B-422A-A7A7-4F30C33182B8}" presName="parentText" presStyleLbl="node1" presStyleIdx="2" presStyleCnt="9">
        <dgm:presLayoutVars>
          <dgm:chMax val="0"/>
          <dgm:bulletEnabled val="1"/>
        </dgm:presLayoutVars>
      </dgm:prSet>
      <dgm:spPr/>
    </dgm:pt>
    <dgm:pt modelId="{39273116-0AF3-447D-AA5B-9A274F6390D3}" type="pres">
      <dgm:prSet presAssocID="{294A79EC-49E0-4668-B697-1715409E1FCB}" presName="spacer" presStyleCnt="0"/>
      <dgm:spPr/>
    </dgm:pt>
    <dgm:pt modelId="{1A53BD68-56E7-47FD-B95C-E416CD176FE2}" type="pres">
      <dgm:prSet presAssocID="{0AF96D20-F17B-4848-9A04-7D5D86F41689}" presName="parentText" presStyleLbl="node1" presStyleIdx="3" presStyleCnt="9">
        <dgm:presLayoutVars>
          <dgm:chMax val="0"/>
          <dgm:bulletEnabled val="1"/>
        </dgm:presLayoutVars>
      </dgm:prSet>
      <dgm:spPr/>
    </dgm:pt>
    <dgm:pt modelId="{C2D4BC07-EE28-4D0C-8273-BC50190C245B}" type="pres">
      <dgm:prSet presAssocID="{C59143F3-5838-49BF-BCFF-5D730181361A}" presName="spacer" presStyleCnt="0"/>
      <dgm:spPr/>
    </dgm:pt>
    <dgm:pt modelId="{7DABE9AC-2C27-4326-82CB-285A8C140E38}" type="pres">
      <dgm:prSet presAssocID="{EEB3F115-DE44-44BF-AB40-6C9058B4C508}" presName="parentText" presStyleLbl="node1" presStyleIdx="4" presStyleCnt="9">
        <dgm:presLayoutVars>
          <dgm:chMax val="0"/>
          <dgm:bulletEnabled val="1"/>
        </dgm:presLayoutVars>
      </dgm:prSet>
      <dgm:spPr/>
    </dgm:pt>
    <dgm:pt modelId="{D7B873B8-22FF-4053-8035-53E8B051BA42}" type="pres">
      <dgm:prSet presAssocID="{5A45ECD4-4CF4-4CD5-8D9A-533F647B7056}" presName="spacer" presStyleCnt="0"/>
      <dgm:spPr/>
    </dgm:pt>
    <dgm:pt modelId="{9A2C04F3-A956-45E0-B9DE-D4641263D52D}" type="pres">
      <dgm:prSet presAssocID="{7EB140CD-43BB-446B-B113-BEBA9CA816B2}" presName="parentText" presStyleLbl="node1" presStyleIdx="5" presStyleCnt="9">
        <dgm:presLayoutVars>
          <dgm:chMax val="0"/>
          <dgm:bulletEnabled val="1"/>
        </dgm:presLayoutVars>
      </dgm:prSet>
      <dgm:spPr/>
    </dgm:pt>
    <dgm:pt modelId="{B5907F53-CD8C-474A-A532-BFE8DC700044}" type="pres">
      <dgm:prSet presAssocID="{4BD31D86-7745-45FC-8B2E-0BA8CE8CDC65}" presName="spacer" presStyleCnt="0"/>
      <dgm:spPr/>
    </dgm:pt>
    <dgm:pt modelId="{AE747A0B-8B94-4209-81DE-0296773A4212}" type="pres">
      <dgm:prSet presAssocID="{1C941D4D-60EF-4513-9582-19769B07EF7A}" presName="parentText" presStyleLbl="node1" presStyleIdx="6" presStyleCnt="9">
        <dgm:presLayoutVars>
          <dgm:chMax val="0"/>
          <dgm:bulletEnabled val="1"/>
        </dgm:presLayoutVars>
      </dgm:prSet>
      <dgm:spPr/>
    </dgm:pt>
    <dgm:pt modelId="{8225EF6A-2942-4747-9539-F6B6E53D2525}" type="pres">
      <dgm:prSet presAssocID="{EA606797-C72C-41AB-96DA-797B5A21802A}" presName="spacer" presStyleCnt="0"/>
      <dgm:spPr/>
    </dgm:pt>
    <dgm:pt modelId="{6F7F9A96-8511-4730-A879-DCEA923C626D}" type="pres">
      <dgm:prSet presAssocID="{CC22FD96-5BAF-4562-B15E-74D7F0F4C551}" presName="parentText" presStyleLbl="node1" presStyleIdx="7" presStyleCnt="9">
        <dgm:presLayoutVars>
          <dgm:chMax val="0"/>
          <dgm:bulletEnabled val="1"/>
        </dgm:presLayoutVars>
      </dgm:prSet>
      <dgm:spPr/>
    </dgm:pt>
    <dgm:pt modelId="{35D4114A-3765-4822-80F7-CE04EF260F75}" type="pres">
      <dgm:prSet presAssocID="{6ADF1088-B214-4183-9AB5-9AFB12D350F8}" presName="spacer" presStyleCnt="0"/>
      <dgm:spPr/>
    </dgm:pt>
    <dgm:pt modelId="{5724DB50-70A4-49EB-B9A4-9A255496B110}" type="pres">
      <dgm:prSet presAssocID="{12C6EDA0-EE8C-4E9A-A537-F427B9A44EC6}" presName="parentText" presStyleLbl="node1" presStyleIdx="8" presStyleCnt="9">
        <dgm:presLayoutVars>
          <dgm:chMax val="0"/>
          <dgm:bulletEnabled val="1"/>
        </dgm:presLayoutVars>
      </dgm:prSet>
      <dgm:spPr/>
    </dgm:pt>
  </dgm:ptLst>
  <dgm:cxnLst>
    <dgm:cxn modelId="{F0B13A0C-1FC6-4E8D-9B3F-E5D48A93FC6A}" type="presOf" srcId="{1C941D4D-60EF-4513-9582-19769B07EF7A}" destId="{AE747A0B-8B94-4209-81DE-0296773A4212}" srcOrd="0" destOrd="0" presId="urn:microsoft.com/office/officeart/2005/8/layout/vList2"/>
    <dgm:cxn modelId="{DF475833-066C-4C4A-8B8E-4082CC80AE02}" srcId="{F931228F-27C4-44F4-B03E-F36370D36483}" destId="{CC22FD96-5BAF-4562-B15E-74D7F0F4C551}" srcOrd="7" destOrd="0" parTransId="{444476A2-464E-4A34-A005-14C48FE00324}" sibTransId="{6ADF1088-B214-4183-9AB5-9AFB12D350F8}"/>
    <dgm:cxn modelId="{275ECD34-F293-42FD-AE5A-65D7F353074C}" srcId="{F931228F-27C4-44F4-B03E-F36370D36483}" destId="{1C941D4D-60EF-4513-9582-19769B07EF7A}" srcOrd="6" destOrd="0" parTransId="{B44663D6-EF3B-49EC-95B3-2D46C33813DC}" sibTransId="{EA606797-C72C-41AB-96DA-797B5A21802A}"/>
    <dgm:cxn modelId="{6CFC8837-A20A-41EE-A1F4-4A09AEF19236}" srcId="{F931228F-27C4-44F4-B03E-F36370D36483}" destId="{EEB3F115-DE44-44BF-AB40-6C9058B4C508}" srcOrd="4" destOrd="0" parTransId="{F808D2A2-7269-4D5D-9920-72FF41B0957E}" sibTransId="{5A45ECD4-4CF4-4CD5-8D9A-533F647B7056}"/>
    <dgm:cxn modelId="{2BB20A38-AE4B-4430-928F-E51DBD791869}" type="presOf" srcId="{EEB3F115-DE44-44BF-AB40-6C9058B4C508}" destId="{7DABE9AC-2C27-4326-82CB-285A8C140E38}" srcOrd="0" destOrd="0" presId="urn:microsoft.com/office/officeart/2005/8/layout/vList2"/>
    <dgm:cxn modelId="{418D495E-4DC0-4C95-89FD-7910B954C3A5}" type="presOf" srcId="{12C6EDA0-EE8C-4E9A-A537-F427B9A44EC6}" destId="{5724DB50-70A4-49EB-B9A4-9A255496B110}" srcOrd="0" destOrd="0" presId="urn:microsoft.com/office/officeart/2005/8/layout/vList2"/>
    <dgm:cxn modelId="{902B1368-00E8-485C-A9EF-0C6E955311C4}" type="presOf" srcId="{0AF96D20-F17B-4848-9A04-7D5D86F41689}" destId="{1A53BD68-56E7-47FD-B95C-E416CD176FE2}" srcOrd="0" destOrd="0" presId="urn:microsoft.com/office/officeart/2005/8/layout/vList2"/>
    <dgm:cxn modelId="{338F7569-8D56-4096-947C-A43DC5F1BA82}" srcId="{F931228F-27C4-44F4-B03E-F36370D36483}" destId="{A1A21704-48F5-411D-A13F-4D2B973DCF3F}" srcOrd="0" destOrd="0" parTransId="{5667F0A7-CEC3-43A0-A375-74A835D5A423}" sibTransId="{C1882BC7-CB82-4943-BAF7-62B8C912D3B4}"/>
    <dgm:cxn modelId="{D12CA869-ACFD-4736-99AE-BE7E262F624C}" type="presOf" srcId="{CA7F6FCB-8C6B-422A-A7A7-4F30C33182B8}" destId="{1EA04EFA-6278-4C84-A520-A1FC046FD602}" srcOrd="0" destOrd="0" presId="urn:microsoft.com/office/officeart/2005/8/layout/vList2"/>
    <dgm:cxn modelId="{0EF4BA69-BD2F-43F5-83A1-618429BC6B35}" srcId="{F931228F-27C4-44F4-B03E-F36370D36483}" destId="{12C6EDA0-EE8C-4E9A-A537-F427B9A44EC6}" srcOrd="8" destOrd="0" parTransId="{3E4E0C15-2737-4CB3-8C3D-E6A4BCECE2A8}" sibTransId="{04C8E09E-3A9C-4745-BFA2-1F0F646B72F8}"/>
    <dgm:cxn modelId="{947A0E77-D615-4A8B-9794-3BBFD7A728E6}" srcId="{F931228F-27C4-44F4-B03E-F36370D36483}" destId="{CA7F6FCB-8C6B-422A-A7A7-4F30C33182B8}" srcOrd="2" destOrd="0" parTransId="{37E88611-5D9B-4F6F-B640-500BFFA2DC86}" sibTransId="{294A79EC-49E0-4668-B697-1715409E1FCB}"/>
    <dgm:cxn modelId="{7D66217D-B35A-4322-BEAC-A59454B10E1A}" type="presOf" srcId="{F931228F-27C4-44F4-B03E-F36370D36483}" destId="{8F48A401-2782-4D8B-BEC9-3E4061692B20}" srcOrd="0" destOrd="0" presId="urn:microsoft.com/office/officeart/2005/8/layout/vList2"/>
    <dgm:cxn modelId="{BA785A89-AC2F-4B91-BC7A-7CE78FEB4FA2}" type="presOf" srcId="{7EB140CD-43BB-446B-B113-BEBA9CA816B2}" destId="{9A2C04F3-A956-45E0-B9DE-D4641263D52D}" srcOrd="0" destOrd="0" presId="urn:microsoft.com/office/officeart/2005/8/layout/vList2"/>
    <dgm:cxn modelId="{CC8C3992-9800-4999-8573-953590967228}" type="presOf" srcId="{CC22FD96-5BAF-4562-B15E-74D7F0F4C551}" destId="{6F7F9A96-8511-4730-A879-DCEA923C626D}" srcOrd="0" destOrd="0" presId="urn:microsoft.com/office/officeart/2005/8/layout/vList2"/>
    <dgm:cxn modelId="{93840DA6-17A3-49F3-A05B-3A1714880FC2}" srcId="{F931228F-27C4-44F4-B03E-F36370D36483}" destId="{7EB140CD-43BB-446B-B113-BEBA9CA816B2}" srcOrd="5" destOrd="0" parTransId="{42199917-E383-4BD6-9BE6-B7FB70054726}" sibTransId="{4BD31D86-7745-45FC-8B2E-0BA8CE8CDC65}"/>
    <dgm:cxn modelId="{EE2894A7-68CA-49FB-9C09-2A83B6B0AD64}" type="presOf" srcId="{A1A21704-48F5-411D-A13F-4D2B973DCF3F}" destId="{2FC2016C-45FF-4DD5-A4AB-BC7453D7772F}" srcOrd="0" destOrd="0" presId="urn:microsoft.com/office/officeart/2005/8/layout/vList2"/>
    <dgm:cxn modelId="{93C41CCA-55FF-4831-AFAC-347ADDC8D9A1}" srcId="{F931228F-27C4-44F4-B03E-F36370D36483}" destId="{DB7FCDDF-06EB-4823-9EAB-CB47D4DFE2F4}" srcOrd="1" destOrd="0" parTransId="{031D0F4F-811D-40C6-B775-C405E6FEA480}" sibTransId="{FCDFA694-12BD-4255-AFAD-C5FDE832D3BD}"/>
    <dgm:cxn modelId="{7C7669CF-3D20-4C5F-A7A6-161F481D949B}" type="presOf" srcId="{DB7FCDDF-06EB-4823-9EAB-CB47D4DFE2F4}" destId="{94D409DD-90EC-418F-8E55-DCA7F8729A5F}" srcOrd="0" destOrd="0" presId="urn:microsoft.com/office/officeart/2005/8/layout/vList2"/>
    <dgm:cxn modelId="{83D6F5FE-AB60-4AF0-83A6-2BB0088A6EF3}" srcId="{F931228F-27C4-44F4-B03E-F36370D36483}" destId="{0AF96D20-F17B-4848-9A04-7D5D86F41689}" srcOrd="3" destOrd="0" parTransId="{7C9A1234-82E3-4DCA-A0DE-B938413BAFB0}" sibTransId="{C59143F3-5838-49BF-BCFF-5D730181361A}"/>
    <dgm:cxn modelId="{24DE2AAD-D4BF-4082-9485-0093FA6D8AC6}" type="presParOf" srcId="{8F48A401-2782-4D8B-BEC9-3E4061692B20}" destId="{2FC2016C-45FF-4DD5-A4AB-BC7453D7772F}" srcOrd="0" destOrd="0" presId="urn:microsoft.com/office/officeart/2005/8/layout/vList2"/>
    <dgm:cxn modelId="{28B2B76C-9032-4849-830B-81280A5C09C7}" type="presParOf" srcId="{8F48A401-2782-4D8B-BEC9-3E4061692B20}" destId="{9A5AF825-F70B-425C-99C5-09858D3DC8AA}" srcOrd="1" destOrd="0" presId="urn:microsoft.com/office/officeart/2005/8/layout/vList2"/>
    <dgm:cxn modelId="{761FE17B-8324-4F81-89FC-D2C20B4125C1}" type="presParOf" srcId="{8F48A401-2782-4D8B-BEC9-3E4061692B20}" destId="{94D409DD-90EC-418F-8E55-DCA7F8729A5F}" srcOrd="2" destOrd="0" presId="urn:microsoft.com/office/officeart/2005/8/layout/vList2"/>
    <dgm:cxn modelId="{4E9F11D0-2E2B-4EF1-BE99-66D8A5F50284}" type="presParOf" srcId="{8F48A401-2782-4D8B-BEC9-3E4061692B20}" destId="{3417DFBE-FD4B-4637-B624-40EF4B3DE207}" srcOrd="3" destOrd="0" presId="urn:microsoft.com/office/officeart/2005/8/layout/vList2"/>
    <dgm:cxn modelId="{A846F48B-97EF-4DC0-8A40-9B68EDF0CEDB}" type="presParOf" srcId="{8F48A401-2782-4D8B-BEC9-3E4061692B20}" destId="{1EA04EFA-6278-4C84-A520-A1FC046FD602}" srcOrd="4" destOrd="0" presId="urn:microsoft.com/office/officeart/2005/8/layout/vList2"/>
    <dgm:cxn modelId="{2DEBECEB-7A1D-45E5-811D-1FC04D7402E8}" type="presParOf" srcId="{8F48A401-2782-4D8B-BEC9-3E4061692B20}" destId="{39273116-0AF3-447D-AA5B-9A274F6390D3}" srcOrd="5" destOrd="0" presId="urn:microsoft.com/office/officeart/2005/8/layout/vList2"/>
    <dgm:cxn modelId="{E78F42F5-B08C-4791-B576-5C4167DE9C52}" type="presParOf" srcId="{8F48A401-2782-4D8B-BEC9-3E4061692B20}" destId="{1A53BD68-56E7-47FD-B95C-E416CD176FE2}" srcOrd="6" destOrd="0" presId="urn:microsoft.com/office/officeart/2005/8/layout/vList2"/>
    <dgm:cxn modelId="{3FEE9A99-C871-4D60-BA24-31A719A9DCC7}" type="presParOf" srcId="{8F48A401-2782-4D8B-BEC9-3E4061692B20}" destId="{C2D4BC07-EE28-4D0C-8273-BC50190C245B}" srcOrd="7" destOrd="0" presId="urn:microsoft.com/office/officeart/2005/8/layout/vList2"/>
    <dgm:cxn modelId="{2FEEFC89-3196-48E7-9606-89D82E15BF13}" type="presParOf" srcId="{8F48A401-2782-4D8B-BEC9-3E4061692B20}" destId="{7DABE9AC-2C27-4326-82CB-285A8C140E38}" srcOrd="8" destOrd="0" presId="urn:microsoft.com/office/officeart/2005/8/layout/vList2"/>
    <dgm:cxn modelId="{237ACCA4-9081-4360-A790-6AF06EF2CA36}" type="presParOf" srcId="{8F48A401-2782-4D8B-BEC9-3E4061692B20}" destId="{D7B873B8-22FF-4053-8035-53E8B051BA42}" srcOrd="9" destOrd="0" presId="urn:microsoft.com/office/officeart/2005/8/layout/vList2"/>
    <dgm:cxn modelId="{43F53087-661E-4428-AE4D-87C7508208CE}" type="presParOf" srcId="{8F48A401-2782-4D8B-BEC9-3E4061692B20}" destId="{9A2C04F3-A956-45E0-B9DE-D4641263D52D}" srcOrd="10" destOrd="0" presId="urn:microsoft.com/office/officeart/2005/8/layout/vList2"/>
    <dgm:cxn modelId="{6DB7DEAB-0ED1-423B-86E8-247C66769CDF}" type="presParOf" srcId="{8F48A401-2782-4D8B-BEC9-3E4061692B20}" destId="{B5907F53-CD8C-474A-A532-BFE8DC700044}" srcOrd="11" destOrd="0" presId="urn:microsoft.com/office/officeart/2005/8/layout/vList2"/>
    <dgm:cxn modelId="{2B24CF6F-97AA-4120-8B4F-9B4F4AD2FE2A}" type="presParOf" srcId="{8F48A401-2782-4D8B-BEC9-3E4061692B20}" destId="{AE747A0B-8B94-4209-81DE-0296773A4212}" srcOrd="12" destOrd="0" presId="urn:microsoft.com/office/officeart/2005/8/layout/vList2"/>
    <dgm:cxn modelId="{FEC4B5B5-0DEB-42F7-BEA5-64377360ABED}" type="presParOf" srcId="{8F48A401-2782-4D8B-BEC9-3E4061692B20}" destId="{8225EF6A-2942-4747-9539-F6B6E53D2525}" srcOrd="13" destOrd="0" presId="urn:microsoft.com/office/officeart/2005/8/layout/vList2"/>
    <dgm:cxn modelId="{97B343E4-86E7-44CE-ADD7-709B70865CF4}" type="presParOf" srcId="{8F48A401-2782-4D8B-BEC9-3E4061692B20}" destId="{6F7F9A96-8511-4730-A879-DCEA923C626D}" srcOrd="14" destOrd="0" presId="urn:microsoft.com/office/officeart/2005/8/layout/vList2"/>
    <dgm:cxn modelId="{721CA895-C598-461E-AF4E-77B596F514D9}" type="presParOf" srcId="{8F48A401-2782-4D8B-BEC9-3E4061692B20}" destId="{35D4114A-3765-4822-80F7-CE04EF260F75}" srcOrd="15" destOrd="0" presId="urn:microsoft.com/office/officeart/2005/8/layout/vList2"/>
    <dgm:cxn modelId="{52739A98-3295-4688-85A4-681138502F90}" type="presParOf" srcId="{8F48A401-2782-4D8B-BEC9-3E4061692B20}" destId="{5724DB50-70A4-49EB-B9A4-9A255496B110}"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2016C-45FF-4DD5-A4AB-BC7453D7772F}">
      <dsp:nvSpPr>
        <dsp:cNvPr id="0" name=""/>
        <dsp:cNvSpPr/>
      </dsp:nvSpPr>
      <dsp:spPr>
        <a:xfrm>
          <a:off x="0" y="58043"/>
          <a:ext cx="9906000" cy="342225"/>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a:t>Project Introduction</a:t>
          </a:r>
          <a:endParaRPr lang="en-US" sz="1500" kern="1200"/>
        </a:p>
      </dsp:txBody>
      <dsp:txXfrm>
        <a:off x="16706" y="74749"/>
        <a:ext cx="9872588" cy="308813"/>
      </dsp:txXfrm>
    </dsp:sp>
    <dsp:sp modelId="{94D409DD-90EC-418F-8E55-DCA7F8729A5F}">
      <dsp:nvSpPr>
        <dsp:cNvPr id="0" name=""/>
        <dsp:cNvSpPr/>
      </dsp:nvSpPr>
      <dsp:spPr>
        <a:xfrm>
          <a:off x="0" y="443468"/>
          <a:ext cx="9906000" cy="342225"/>
        </a:xfrm>
        <a:prstGeom prst="roundRect">
          <a:avLst/>
        </a:prstGeom>
        <a:gradFill rotWithShape="0">
          <a:gsLst>
            <a:gs pos="0">
              <a:schemeClr val="accent5">
                <a:hueOff val="-413570"/>
                <a:satOff val="-2221"/>
                <a:lumOff val="760"/>
                <a:alphaOff val="0"/>
                <a:tint val="94000"/>
                <a:satMod val="105000"/>
                <a:lumMod val="102000"/>
              </a:schemeClr>
            </a:gs>
            <a:gs pos="100000">
              <a:schemeClr val="accent5">
                <a:hueOff val="-413570"/>
                <a:satOff val="-2221"/>
                <a:lumOff val="76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a:t>Task Introduction </a:t>
          </a:r>
          <a:endParaRPr lang="en-US" sz="1500" kern="1200"/>
        </a:p>
      </dsp:txBody>
      <dsp:txXfrm>
        <a:off x="16706" y="460174"/>
        <a:ext cx="9872588" cy="308813"/>
      </dsp:txXfrm>
    </dsp:sp>
    <dsp:sp modelId="{1EA04EFA-6278-4C84-A520-A1FC046FD602}">
      <dsp:nvSpPr>
        <dsp:cNvPr id="0" name=""/>
        <dsp:cNvSpPr/>
      </dsp:nvSpPr>
      <dsp:spPr>
        <a:xfrm>
          <a:off x="0" y="828893"/>
          <a:ext cx="9906000" cy="342225"/>
        </a:xfrm>
        <a:prstGeom prst="roundRect">
          <a:avLst/>
        </a:prstGeom>
        <a:gradFill rotWithShape="0">
          <a:gsLst>
            <a:gs pos="0">
              <a:schemeClr val="accent5">
                <a:hueOff val="-827139"/>
                <a:satOff val="-4443"/>
                <a:lumOff val="1519"/>
                <a:alphaOff val="0"/>
                <a:tint val="94000"/>
                <a:satMod val="105000"/>
                <a:lumMod val="102000"/>
              </a:schemeClr>
            </a:gs>
            <a:gs pos="100000">
              <a:schemeClr val="accent5">
                <a:hueOff val="-827139"/>
                <a:satOff val="-4443"/>
                <a:lumOff val="151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a:t>Tool Requirements</a:t>
          </a:r>
          <a:endParaRPr lang="en-US" sz="1500" kern="1200"/>
        </a:p>
      </dsp:txBody>
      <dsp:txXfrm>
        <a:off x="16706" y="845599"/>
        <a:ext cx="9872588" cy="308813"/>
      </dsp:txXfrm>
    </dsp:sp>
    <dsp:sp modelId="{1A53BD68-56E7-47FD-B95C-E416CD176FE2}">
      <dsp:nvSpPr>
        <dsp:cNvPr id="0" name=""/>
        <dsp:cNvSpPr/>
      </dsp:nvSpPr>
      <dsp:spPr>
        <a:xfrm>
          <a:off x="0" y="1214318"/>
          <a:ext cx="9906000" cy="342225"/>
        </a:xfrm>
        <a:prstGeom prst="roundRect">
          <a:avLst/>
        </a:prstGeom>
        <a:gradFill rotWithShape="0">
          <a:gsLst>
            <a:gs pos="0">
              <a:schemeClr val="accent5">
                <a:hueOff val="-1240709"/>
                <a:satOff val="-6664"/>
                <a:lumOff val="2279"/>
                <a:alphaOff val="0"/>
                <a:tint val="94000"/>
                <a:satMod val="105000"/>
                <a:lumMod val="102000"/>
              </a:schemeClr>
            </a:gs>
            <a:gs pos="100000">
              <a:schemeClr val="accent5">
                <a:hueOff val="-1240709"/>
                <a:satOff val="-6664"/>
                <a:lumOff val="227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a:t>Hardware Setup</a:t>
          </a:r>
          <a:endParaRPr lang="en-US" sz="1500" kern="1200"/>
        </a:p>
      </dsp:txBody>
      <dsp:txXfrm>
        <a:off x="16706" y="1231024"/>
        <a:ext cx="9872588" cy="308813"/>
      </dsp:txXfrm>
    </dsp:sp>
    <dsp:sp modelId="{7DABE9AC-2C27-4326-82CB-285A8C140E38}">
      <dsp:nvSpPr>
        <dsp:cNvPr id="0" name=""/>
        <dsp:cNvSpPr/>
      </dsp:nvSpPr>
      <dsp:spPr>
        <a:xfrm>
          <a:off x="0" y="1599743"/>
          <a:ext cx="9906000" cy="342225"/>
        </a:xfrm>
        <a:prstGeom prst="roundRec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a:t>Description of connections</a:t>
          </a:r>
          <a:endParaRPr lang="en-US" sz="1500" kern="1200"/>
        </a:p>
      </dsp:txBody>
      <dsp:txXfrm>
        <a:off x="16706" y="1616449"/>
        <a:ext cx="9872588" cy="308813"/>
      </dsp:txXfrm>
    </dsp:sp>
    <dsp:sp modelId="{9A2C04F3-A956-45E0-B9DE-D4641263D52D}">
      <dsp:nvSpPr>
        <dsp:cNvPr id="0" name=""/>
        <dsp:cNvSpPr/>
      </dsp:nvSpPr>
      <dsp:spPr>
        <a:xfrm>
          <a:off x="0" y="1985168"/>
          <a:ext cx="9906000" cy="342225"/>
        </a:xfrm>
        <a:prstGeom prst="roundRect">
          <a:avLst/>
        </a:prstGeom>
        <a:gradFill rotWithShape="0">
          <a:gsLst>
            <a:gs pos="0">
              <a:schemeClr val="accent5">
                <a:hueOff val="-2067848"/>
                <a:satOff val="-11106"/>
                <a:lumOff val="3799"/>
                <a:alphaOff val="0"/>
                <a:tint val="94000"/>
                <a:satMod val="105000"/>
                <a:lumMod val="102000"/>
              </a:schemeClr>
            </a:gs>
            <a:gs pos="100000">
              <a:schemeClr val="accent5">
                <a:hueOff val="-2067848"/>
                <a:satOff val="-11106"/>
                <a:lumOff val="379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a:t>Software part</a:t>
          </a:r>
          <a:endParaRPr lang="en-US" sz="1500" kern="1200"/>
        </a:p>
      </dsp:txBody>
      <dsp:txXfrm>
        <a:off x="16706" y="2001874"/>
        <a:ext cx="9872588" cy="308813"/>
      </dsp:txXfrm>
    </dsp:sp>
    <dsp:sp modelId="{AE747A0B-8B94-4209-81DE-0296773A4212}">
      <dsp:nvSpPr>
        <dsp:cNvPr id="0" name=""/>
        <dsp:cNvSpPr/>
      </dsp:nvSpPr>
      <dsp:spPr>
        <a:xfrm>
          <a:off x="0" y="2370593"/>
          <a:ext cx="9906000" cy="342225"/>
        </a:xfrm>
        <a:prstGeom prst="roundRect">
          <a:avLst/>
        </a:prstGeom>
        <a:gradFill rotWithShape="0">
          <a:gsLst>
            <a:gs pos="0">
              <a:schemeClr val="accent5">
                <a:hueOff val="-2481417"/>
                <a:satOff val="-13328"/>
                <a:lumOff val="4558"/>
                <a:alphaOff val="0"/>
                <a:tint val="94000"/>
                <a:satMod val="105000"/>
                <a:lumMod val="102000"/>
              </a:schemeClr>
            </a:gs>
            <a:gs pos="100000">
              <a:schemeClr val="accent5">
                <a:hueOff val="-2481417"/>
                <a:satOff val="-13328"/>
                <a:lumOff val="455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a:t>Results  </a:t>
          </a:r>
          <a:endParaRPr lang="en-US" sz="1500" kern="1200"/>
        </a:p>
      </dsp:txBody>
      <dsp:txXfrm>
        <a:off x="16706" y="2387299"/>
        <a:ext cx="9872588" cy="308813"/>
      </dsp:txXfrm>
    </dsp:sp>
    <dsp:sp modelId="{6F7F9A96-8511-4730-A879-DCEA923C626D}">
      <dsp:nvSpPr>
        <dsp:cNvPr id="0" name=""/>
        <dsp:cNvSpPr/>
      </dsp:nvSpPr>
      <dsp:spPr>
        <a:xfrm>
          <a:off x="0" y="2756018"/>
          <a:ext cx="9906000" cy="342225"/>
        </a:xfrm>
        <a:prstGeom prst="roundRect">
          <a:avLst/>
        </a:prstGeom>
        <a:gradFill rotWithShape="0">
          <a:gsLst>
            <a:gs pos="0">
              <a:schemeClr val="accent5">
                <a:hueOff val="-2894987"/>
                <a:satOff val="-15549"/>
                <a:lumOff val="5318"/>
                <a:alphaOff val="0"/>
                <a:tint val="94000"/>
                <a:satMod val="105000"/>
                <a:lumMod val="102000"/>
              </a:schemeClr>
            </a:gs>
            <a:gs pos="100000">
              <a:schemeClr val="accent5">
                <a:hueOff val="-2894987"/>
                <a:satOff val="-15549"/>
                <a:lumOff val="531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a:t>conclusion</a:t>
          </a:r>
          <a:endParaRPr lang="en-US" sz="1500" kern="1200"/>
        </a:p>
      </dsp:txBody>
      <dsp:txXfrm>
        <a:off x="16706" y="2772724"/>
        <a:ext cx="9872588" cy="308813"/>
      </dsp:txXfrm>
    </dsp:sp>
    <dsp:sp modelId="{5724DB50-70A4-49EB-B9A4-9A255496B110}">
      <dsp:nvSpPr>
        <dsp:cNvPr id="0" name=""/>
        <dsp:cNvSpPr/>
      </dsp:nvSpPr>
      <dsp:spPr>
        <a:xfrm>
          <a:off x="0" y="3141443"/>
          <a:ext cx="9906000" cy="342225"/>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a:t>References</a:t>
          </a:r>
          <a:endParaRPr lang="en-US" sz="1500" kern="1200"/>
        </a:p>
      </dsp:txBody>
      <dsp:txXfrm>
        <a:off x="16706" y="3158149"/>
        <a:ext cx="9872588" cy="3088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72" r:id="rId1"/>
    <p:sldLayoutId id="2147483671" r:id="rId2"/>
    <p:sldLayoutId id="2147483670" r:id="rId3"/>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thingspeak.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roboindia.com/tutorials/nodemcu-dht11-thingspeak-data-upload/" TargetMode="External"/><Relationship Id="rId2" Type="http://schemas.openxmlformats.org/officeDocument/2006/relationships/hyperlink" Target="https://github.com/xanthium-enterprises/Serial-Port-Programming-on-Linux/blob/master/USB2SERIAL_Read/Reciever%20(PC%20Side)/SerialPort_read.c" TargetMode="External"/><Relationship Id="rId1" Type="http://schemas.openxmlformats.org/officeDocument/2006/relationships/slideLayout" Target="../slideLayouts/slideLayout2.xml"/><Relationship Id="rId5" Type="http://schemas.openxmlformats.org/officeDocument/2006/relationships/hyperlink" Target="https://components101.com/microcontrollers/esp32-devkitc" TargetMode="External"/><Relationship Id="rId4" Type="http://schemas.openxmlformats.org/officeDocument/2006/relationships/hyperlink" Target="https://electronics.trev.id.au/2018/02/09/get-uart-serial-ports-working-beaglebone-black/"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11"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0"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2"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useBgFill="1">
        <p:nvSpPr>
          <p:cNvPr id="66"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9D615-C759-45CB-B3AF-1A398E171159}"/>
              </a:ext>
            </a:extLst>
          </p:cNvPr>
          <p:cNvSpPr>
            <a:spLocks noGrp="1"/>
          </p:cNvSpPr>
          <p:nvPr>
            <p:ph type="ctrTitle"/>
          </p:nvPr>
        </p:nvSpPr>
        <p:spPr>
          <a:xfrm>
            <a:off x="4654296" y="963613"/>
            <a:ext cx="6013703" cy="4149724"/>
          </a:xfrm>
        </p:spPr>
        <p:txBody>
          <a:bodyPr anchor="ctr">
            <a:normAutofit fontScale="90000"/>
          </a:bodyPr>
          <a:lstStyle/>
          <a:p>
            <a:r>
              <a:rPr lang="en-US" sz="4700" dirty="0"/>
              <a:t>EMBEDDED SYSTEM DESIGN PROJECT</a:t>
            </a:r>
            <a:br>
              <a:rPr lang="en-US" sz="4700" dirty="0"/>
            </a:br>
            <a:r>
              <a:rPr lang="en-US" sz="4700" dirty="0"/>
              <a:t>ESE-4009</a:t>
            </a:r>
            <a:br>
              <a:rPr lang="en-US" sz="4700" dirty="0"/>
            </a:br>
            <a:br>
              <a:rPr lang="en-US" sz="4700" dirty="0"/>
            </a:br>
            <a:r>
              <a:rPr lang="en-US" sz="4700" dirty="0"/>
              <a:t>Interfacing Cloud with </a:t>
            </a:r>
            <a:r>
              <a:rPr lang="en-US" sz="4700" dirty="0" err="1"/>
              <a:t>beaglebone</a:t>
            </a:r>
            <a:r>
              <a:rPr lang="en-US" sz="4700" dirty="0"/>
              <a:t> black using ESP32</a:t>
            </a:r>
            <a:endParaRPr lang="en-CA" sz="4700" dirty="0"/>
          </a:p>
        </p:txBody>
      </p:sp>
      <p:sp>
        <p:nvSpPr>
          <p:cNvPr id="3" name="Subtitle 2">
            <a:extLst>
              <a:ext uri="{FF2B5EF4-FFF2-40B4-BE49-F238E27FC236}">
                <a16:creationId xmlns:a16="http://schemas.microsoft.com/office/drawing/2014/main" id="{B0F76E7A-E41E-4078-B8A6-4E8BDC6A8918}"/>
              </a:ext>
            </a:extLst>
          </p:cNvPr>
          <p:cNvSpPr>
            <a:spLocks noGrp="1"/>
          </p:cNvSpPr>
          <p:nvPr>
            <p:ph type="subTitle" idx="1"/>
          </p:nvPr>
        </p:nvSpPr>
        <p:spPr>
          <a:xfrm>
            <a:off x="1180571" y="963612"/>
            <a:ext cx="2502269" cy="4149725"/>
          </a:xfrm>
        </p:spPr>
        <p:txBody>
          <a:bodyPr anchor="ctr">
            <a:normAutofit/>
          </a:bodyPr>
          <a:lstStyle/>
          <a:p>
            <a:pPr algn="r"/>
            <a:r>
              <a:rPr lang="en-GB">
                <a:solidFill>
                  <a:schemeClr val="tx1"/>
                </a:solidFill>
                <a:effectLst/>
                <a:latin typeface="Times New Roman" pitchFamily="18" charset="0"/>
                <a:cs typeface="Times New Roman" pitchFamily="18" charset="0"/>
              </a:rPr>
              <a:t>Submitted by: HARMANDEEP SINGH (C0751299)</a:t>
            </a:r>
          </a:p>
          <a:p>
            <a:pPr algn="r"/>
            <a:r>
              <a:rPr lang="en-GB">
                <a:solidFill>
                  <a:schemeClr val="tx1"/>
                </a:solidFill>
                <a:effectLst/>
                <a:latin typeface="Times New Roman" pitchFamily="18" charset="0"/>
                <a:cs typeface="Times New Roman" pitchFamily="18" charset="0"/>
              </a:rPr>
              <a:t>(Group 2)</a:t>
            </a:r>
            <a:endParaRPr lang="en-CA">
              <a:solidFill>
                <a:schemeClr val="tx1"/>
              </a:solidFill>
              <a:effectLst/>
            </a:endParaRPr>
          </a:p>
          <a:p>
            <a:pPr algn="r"/>
            <a:endParaRPr lang="en-CA">
              <a:solidFill>
                <a:schemeClr val="tx1"/>
              </a:solidFill>
            </a:endParaRPr>
          </a:p>
        </p:txBody>
      </p:sp>
    </p:spTree>
    <p:extLst>
      <p:ext uri="{BB962C8B-B14F-4D97-AF65-F5344CB8AC3E}">
        <p14:creationId xmlns:p14="http://schemas.microsoft.com/office/powerpoint/2010/main" val="708788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28440B-26EB-485E-9CC5-F39CFAFF1392}"/>
              </a:ext>
            </a:extLst>
          </p:cNvPr>
          <p:cNvSpPr>
            <a:spLocks noGrp="1"/>
          </p:cNvSpPr>
          <p:nvPr>
            <p:ph type="title"/>
          </p:nvPr>
        </p:nvSpPr>
        <p:spPr>
          <a:xfrm>
            <a:off x="855266" y="618518"/>
            <a:ext cx="2851417" cy="1478570"/>
          </a:xfrm>
        </p:spPr>
        <p:txBody>
          <a:bodyPr>
            <a:normAutofit/>
          </a:bodyPr>
          <a:lstStyle/>
          <a:p>
            <a:r>
              <a:rPr lang="en-CA" sz="3200">
                <a:solidFill>
                  <a:srgbClr val="FFFFFF"/>
                </a:solidFill>
              </a:rPr>
              <a:t>Pin description of esp32</a:t>
            </a:r>
          </a:p>
        </p:txBody>
      </p:sp>
      <p:sp>
        <p:nvSpPr>
          <p:cNvPr id="8" name="Content Placeholder 7">
            <a:extLst>
              <a:ext uri="{FF2B5EF4-FFF2-40B4-BE49-F238E27FC236}">
                <a16:creationId xmlns:a16="http://schemas.microsoft.com/office/drawing/2014/main" id="{3BC12997-C593-463B-8BE1-CDD65FB76583}"/>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The operating voltage is 3.3V</a:t>
            </a:r>
          </a:p>
          <a:p>
            <a:r>
              <a:rPr lang="en-US" sz="1400" dirty="0">
                <a:solidFill>
                  <a:srgbClr val="FFFFFF"/>
                </a:solidFill>
              </a:rPr>
              <a:t>It can be powered through the micro </a:t>
            </a:r>
            <a:r>
              <a:rPr lang="en-US" sz="1400" dirty="0" err="1">
                <a:solidFill>
                  <a:srgbClr val="FFFFFF"/>
                </a:solidFill>
              </a:rPr>
              <a:t>usb</a:t>
            </a:r>
            <a:r>
              <a:rPr lang="en-US" sz="1400" dirty="0">
                <a:solidFill>
                  <a:srgbClr val="FFFFFF"/>
                </a:solidFill>
              </a:rPr>
              <a:t> cable.</a:t>
            </a:r>
          </a:p>
          <a:p>
            <a:r>
              <a:rPr lang="en-US" sz="1400" dirty="0">
                <a:solidFill>
                  <a:srgbClr val="FFFFFF"/>
                </a:solidFill>
              </a:rPr>
              <a:t>We have used UART TX0 and RX0 to communicate with the </a:t>
            </a:r>
            <a:r>
              <a:rPr lang="en-US" sz="1400" dirty="0" err="1">
                <a:solidFill>
                  <a:srgbClr val="FFFFFF"/>
                </a:solidFill>
              </a:rPr>
              <a:t>beaglebone</a:t>
            </a:r>
            <a:r>
              <a:rPr lang="en-US" sz="1400" dirty="0">
                <a:solidFill>
                  <a:srgbClr val="FFFFFF"/>
                </a:solidFill>
              </a:rPr>
              <a:t> black.</a:t>
            </a:r>
          </a:p>
          <a:p>
            <a:endParaRPr lang="en-US" sz="1400" dirty="0">
              <a:solidFill>
                <a:srgbClr val="FFFFFF"/>
              </a:solidFill>
            </a:endParaRPr>
          </a:p>
          <a:p>
            <a:endParaRPr lang="en-US" sz="1400" dirty="0">
              <a:solidFill>
                <a:srgbClr val="FFFFFF"/>
              </a:solidFill>
            </a:endParaRPr>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Content Placeholder 3" descr="Graphical user interface&#10;&#10;Description automatically generated">
            <a:extLst>
              <a:ext uri="{FF2B5EF4-FFF2-40B4-BE49-F238E27FC236}">
                <a16:creationId xmlns:a16="http://schemas.microsoft.com/office/drawing/2014/main" id="{1F7F85F1-994D-4C65-99B1-44400C87D0BA}"/>
              </a:ext>
            </a:extLst>
          </p:cNvPr>
          <p:cNvPicPr>
            <a:picLocks noChangeAspect="1"/>
          </p:cNvPicPr>
          <p:nvPr/>
        </p:nvPicPr>
        <p:blipFill>
          <a:blip r:embed="rId3"/>
          <a:stretch>
            <a:fillRect/>
          </a:stretch>
        </p:blipFill>
        <p:spPr>
          <a:xfrm>
            <a:off x="4711778" y="971447"/>
            <a:ext cx="6844045" cy="4910602"/>
          </a:xfrm>
          <a:prstGeom prst="rect">
            <a:avLst/>
          </a:prstGeom>
        </p:spPr>
      </p:pic>
    </p:spTree>
    <p:extLst>
      <p:ext uri="{BB962C8B-B14F-4D97-AF65-F5344CB8AC3E}">
        <p14:creationId xmlns:p14="http://schemas.microsoft.com/office/powerpoint/2010/main" val="408821032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05F3-FBD5-4AE1-A83B-47F8997A11E6}"/>
              </a:ext>
            </a:extLst>
          </p:cNvPr>
          <p:cNvSpPr>
            <a:spLocks noGrp="1"/>
          </p:cNvSpPr>
          <p:nvPr>
            <p:ph type="title"/>
          </p:nvPr>
        </p:nvSpPr>
        <p:spPr/>
        <p:txBody>
          <a:bodyPr/>
          <a:lstStyle/>
          <a:p>
            <a:r>
              <a:rPr lang="en-CA" dirty="0" err="1"/>
              <a:t>Uart</a:t>
            </a:r>
            <a:r>
              <a:rPr lang="en-CA" dirty="0"/>
              <a:t> interfacing between </a:t>
            </a:r>
            <a:r>
              <a:rPr lang="en-CA" dirty="0" err="1"/>
              <a:t>beaglebone</a:t>
            </a:r>
            <a:r>
              <a:rPr lang="en-CA" dirty="0"/>
              <a:t> black and esp32</a:t>
            </a:r>
          </a:p>
        </p:txBody>
      </p:sp>
      <p:sp>
        <p:nvSpPr>
          <p:cNvPr id="3" name="Content Placeholder 2">
            <a:extLst>
              <a:ext uri="{FF2B5EF4-FFF2-40B4-BE49-F238E27FC236}">
                <a16:creationId xmlns:a16="http://schemas.microsoft.com/office/drawing/2014/main" id="{E00F3722-AF50-4D9D-B8BC-E4767D6CE0EB}"/>
              </a:ext>
            </a:extLst>
          </p:cNvPr>
          <p:cNvSpPr>
            <a:spLocks noGrp="1"/>
          </p:cNvSpPr>
          <p:nvPr>
            <p:ph idx="1"/>
          </p:nvPr>
        </p:nvSpPr>
        <p:spPr/>
        <p:txBody>
          <a:bodyPr/>
          <a:lstStyle/>
          <a:p>
            <a:r>
              <a:rPr lang="en-US" dirty="0"/>
              <a:t>The Beagle Bone Black has five available on-board serial UART ports.</a:t>
            </a:r>
          </a:p>
          <a:p>
            <a:r>
              <a:rPr lang="en-US" dirty="0"/>
              <a:t>These ports are named as BB-UART1, BB-UART2, BB-UART4, BB-UART5.</a:t>
            </a:r>
          </a:p>
          <a:p>
            <a:r>
              <a:rPr lang="en-US" dirty="0"/>
              <a:t>We have used BB-UART1 for interfacing with ESP32 serially. </a:t>
            </a:r>
          </a:p>
          <a:p>
            <a:endParaRPr lang="en-CA" dirty="0"/>
          </a:p>
        </p:txBody>
      </p:sp>
      <p:graphicFrame>
        <p:nvGraphicFramePr>
          <p:cNvPr id="4" name="Table 4">
            <a:extLst>
              <a:ext uri="{FF2B5EF4-FFF2-40B4-BE49-F238E27FC236}">
                <a16:creationId xmlns:a16="http://schemas.microsoft.com/office/drawing/2014/main" id="{0BDF8FB9-31AB-49DC-815C-DEB1F6A7DE88}"/>
              </a:ext>
            </a:extLst>
          </p:cNvPr>
          <p:cNvGraphicFramePr>
            <a:graphicFrameLocks noGrp="1"/>
          </p:cNvGraphicFramePr>
          <p:nvPr>
            <p:extLst>
              <p:ext uri="{D42A27DB-BD31-4B8C-83A1-F6EECF244321}">
                <p14:modId xmlns:p14="http://schemas.microsoft.com/office/powerpoint/2010/main" val="3443969898"/>
              </p:ext>
            </p:extLst>
          </p:nvPr>
        </p:nvGraphicFramePr>
        <p:xfrm>
          <a:off x="1634435" y="3915798"/>
          <a:ext cx="8128000" cy="2921937"/>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633595364"/>
                    </a:ext>
                  </a:extLst>
                </a:gridCol>
                <a:gridCol w="1625600">
                  <a:extLst>
                    <a:ext uri="{9D8B030D-6E8A-4147-A177-3AD203B41FA5}">
                      <a16:colId xmlns:a16="http://schemas.microsoft.com/office/drawing/2014/main" val="3393902411"/>
                    </a:ext>
                  </a:extLst>
                </a:gridCol>
                <a:gridCol w="1625600">
                  <a:extLst>
                    <a:ext uri="{9D8B030D-6E8A-4147-A177-3AD203B41FA5}">
                      <a16:colId xmlns:a16="http://schemas.microsoft.com/office/drawing/2014/main" val="3466511190"/>
                    </a:ext>
                  </a:extLst>
                </a:gridCol>
                <a:gridCol w="1625600">
                  <a:extLst>
                    <a:ext uri="{9D8B030D-6E8A-4147-A177-3AD203B41FA5}">
                      <a16:colId xmlns:a16="http://schemas.microsoft.com/office/drawing/2014/main" val="749296958"/>
                    </a:ext>
                  </a:extLst>
                </a:gridCol>
                <a:gridCol w="1625600">
                  <a:extLst>
                    <a:ext uri="{9D8B030D-6E8A-4147-A177-3AD203B41FA5}">
                      <a16:colId xmlns:a16="http://schemas.microsoft.com/office/drawing/2014/main" val="304458468"/>
                    </a:ext>
                  </a:extLst>
                </a:gridCol>
              </a:tblGrid>
              <a:tr h="330478">
                <a:tc>
                  <a:txBody>
                    <a:bodyPr/>
                    <a:lstStyle/>
                    <a:p>
                      <a:endParaRPr lang="en-CA" dirty="0"/>
                    </a:p>
                  </a:txBody>
                  <a:tcPr/>
                </a:tc>
                <a:tc>
                  <a:txBody>
                    <a:bodyPr/>
                    <a:lstStyle/>
                    <a:p>
                      <a:r>
                        <a:rPr lang="en-CA" dirty="0"/>
                        <a:t>RX</a:t>
                      </a:r>
                    </a:p>
                  </a:txBody>
                  <a:tcPr/>
                </a:tc>
                <a:tc>
                  <a:txBody>
                    <a:bodyPr/>
                    <a:lstStyle/>
                    <a:p>
                      <a:r>
                        <a:rPr lang="en-CA" dirty="0"/>
                        <a:t>TX</a:t>
                      </a:r>
                    </a:p>
                  </a:txBody>
                  <a:tcPr/>
                </a:tc>
                <a:tc>
                  <a:txBody>
                    <a:bodyPr/>
                    <a:lstStyle/>
                    <a:p>
                      <a:r>
                        <a:rPr lang="en-CA" dirty="0"/>
                        <a:t>Device</a:t>
                      </a:r>
                    </a:p>
                  </a:txBody>
                  <a:tcPr/>
                </a:tc>
                <a:tc>
                  <a:txBody>
                    <a:bodyPr/>
                    <a:lstStyle/>
                    <a:p>
                      <a:r>
                        <a:rPr lang="en-CA" dirty="0"/>
                        <a:t>Remarks</a:t>
                      </a:r>
                    </a:p>
                  </a:txBody>
                  <a:tcPr/>
                </a:tc>
                <a:extLst>
                  <a:ext uri="{0D108BD9-81ED-4DB2-BD59-A6C34878D82A}">
                    <a16:rowId xmlns:a16="http://schemas.microsoft.com/office/drawing/2014/main" val="3163435084"/>
                  </a:ext>
                </a:extLst>
              </a:tr>
              <a:tr h="578337">
                <a:tc>
                  <a:txBody>
                    <a:bodyPr/>
                    <a:lstStyle/>
                    <a:p>
                      <a:r>
                        <a:rPr lang="en-CA" dirty="0"/>
                        <a:t>UART0</a:t>
                      </a:r>
                    </a:p>
                  </a:txBody>
                  <a:tcPr/>
                </a:tc>
                <a:tc>
                  <a:txBody>
                    <a:bodyPr/>
                    <a:lstStyle/>
                    <a:p>
                      <a:r>
                        <a:rPr lang="en-CA" dirty="0"/>
                        <a:t>J1_4</a:t>
                      </a:r>
                    </a:p>
                  </a:txBody>
                  <a:tcPr/>
                </a:tc>
                <a:tc>
                  <a:txBody>
                    <a:bodyPr/>
                    <a:lstStyle/>
                    <a:p>
                      <a:r>
                        <a:rPr lang="en-CA" dirty="0"/>
                        <a:t>J1_5</a:t>
                      </a:r>
                    </a:p>
                  </a:txBody>
                  <a:tcPr/>
                </a:tc>
                <a:tc>
                  <a:txBody>
                    <a:bodyPr/>
                    <a:lstStyle/>
                    <a:p>
                      <a:r>
                        <a:rPr lang="en-CA" dirty="0"/>
                        <a:t>/dev/ttyO0	</a:t>
                      </a:r>
                    </a:p>
                  </a:txBody>
                  <a:tcPr/>
                </a:tc>
                <a:tc>
                  <a:txBody>
                    <a:bodyPr/>
                    <a:lstStyle/>
                    <a:p>
                      <a:r>
                        <a:rPr lang="en-CA" dirty="0" err="1"/>
                        <a:t>Beaglebone</a:t>
                      </a:r>
                      <a:r>
                        <a:rPr lang="en-CA" dirty="0"/>
                        <a:t> black only</a:t>
                      </a:r>
                    </a:p>
                  </a:txBody>
                  <a:tcPr/>
                </a:tc>
                <a:extLst>
                  <a:ext uri="{0D108BD9-81ED-4DB2-BD59-A6C34878D82A}">
                    <a16:rowId xmlns:a16="http://schemas.microsoft.com/office/drawing/2014/main" val="2395799015"/>
                  </a:ext>
                </a:extLst>
              </a:tr>
              <a:tr h="330478">
                <a:tc>
                  <a:txBody>
                    <a:bodyPr/>
                    <a:lstStyle/>
                    <a:p>
                      <a:r>
                        <a:rPr lang="en-CA" dirty="0"/>
                        <a:t>UART1</a:t>
                      </a:r>
                    </a:p>
                  </a:txBody>
                  <a:tcPr/>
                </a:tc>
                <a:tc>
                  <a:txBody>
                    <a:bodyPr/>
                    <a:lstStyle/>
                    <a:p>
                      <a:r>
                        <a:rPr lang="en-CA" dirty="0"/>
                        <a:t> P9_26</a:t>
                      </a:r>
                    </a:p>
                  </a:txBody>
                  <a:tcPr/>
                </a:tc>
                <a:tc>
                  <a:txBody>
                    <a:bodyPr/>
                    <a:lstStyle/>
                    <a:p>
                      <a:r>
                        <a:rPr lang="en-CA" dirty="0"/>
                        <a:t>P9_24</a:t>
                      </a:r>
                    </a:p>
                  </a:txBody>
                  <a:tcPr/>
                </a:tc>
                <a:tc>
                  <a:txBody>
                    <a:bodyPr/>
                    <a:lstStyle/>
                    <a:p>
                      <a:r>
                        <a:rPr lang="en-CA" dirty="0"/>
                        <a:t>/dev/ttyO1</a:t>
                      </a:r>
                    </a:p>
                  </a:txBody>
                  <a:tcPr/>
                </a:tc>
                <a:tc>
                  <a:txBody>
                    <a:bodyPr/>
                    <a:lstStyle/>
                    <a:p>
                      <a:endParaRPr lang="en-CA"/>
                    </a:p>
                  </a:txBody>
                  <a:tcPr/>
                </a:tc>
                <a:extLst>
                  <a:ext uri="{0D108BD9-81ED-4DB2-BD59-A6C34878D82A}">
                    <a16:rowId xmlns:a16="http://schemas.microsoft.com/office/drawing/2014/main" val="2722386873"/>
                  </a:ext>
                </a:extLst>
              </a:tr>
              <a:tr h="330478">
                <a:tc>
                  <a:txBody>
                    <a:bodyPr/>
                    <a:lstStyle/>
                    <a:p>
                      <a:r>
                        <a:rPr lang="en-CA" dirty="0"/>
                        <a:t>UART2</a:t>
                      </a:r>
                    </a:p>
                  </a:txBody>
                  <a:tcPr/>
                </a:tc>
                <a:tc>
                  <a:txBody>
                    <a:bodyPr/>
                    <a:lstStyle/>
                    <a:p>
                      <a:r>
                        <a:rPr lang="en-CA" dirty="0"/>
                        <a:t>P9_22</a:t>
                      </a:r>
                    </a:p>
                  </a:txBody>
                  <a:tcPr/>
                </a:tc>
                <a:tc>
                  <a:txBody>
                    <a:bodyPr/>
                    <a:lstStyle/>
                    <a:p>
                      <a:r>
                        <a:rPr lang="en-CA" dirty="0"/>
                        <a:t>P9_21</a:t>
                      </a:r>
                    </a:p>
                  </a:txBody>
                  <a:tcPr/>
                </a:tc>
                <a:tc>
                  <a:txBody>
                    <a:bodyPr/>
                    <a:lstStyle/>
                    <a:p>
                      <a:r>
                        <a:rPr lang="en-CA" dirty="0"/>
                        <a:t> /dev/ttyO2</a:t>
                      </a:r>
                    </a:p>
                  </a:txBody>
                  <a:tcPr/>
                </a:tc>
                <a:tc>
                  <a:txBody>
                    <a:bodyPr/>
                    <a:lstStyle/>
                    <a:p>
                      <a:endParaRPr lang="en-CA"/>
                    </a:p>
                  </a:txBody>
                  <a:tcPr/>
                </a:tc>
                <a:extLst>
                  <a:ext uri="{0D108BD9-81ED-4DB2-BD59-A6C34878D82A}">
                    <a16:rowId xmlns:a16="http://schemas.microsoft.com/office/drawing/2014/main" val="3314629331"/>
                  </a:ext>
                </a:extLst>
              </a:tr>
              <a:tr h="330478">
                <a:tc>
                  <a:txBody>
                    <a:bodyPr/>
                    <a:lstStyle/>
                    <a:p>
                      <a:r>
                        <a:rPr lang="en-CA" dirty="0"/>
                        <a:t>UART3</a:t>
                      </a:r>
                    </a:p>
                  </a:txBody>
                  <a:tcPr/>
                </a:tc>
                <a:tc>
                  <a:txBody>
                    <a:bodyPr/>
                    <a:lstStyle/>
                    <a:p>
                      <a:endParaRPr lang="en-CA" dirty="0"/>
                    </a:p>
                  </a:txBody>
                  <a:tcPr/>
                </a:tc>
                <a:tc>
                  <a:txBody>
                    <a:bodyPr/>
                    <a:lstStyle/>
                    <a:p>
                      <a:r>
                        <a:rPr lang="en-CA" dirty="0"/>
                        <a:t>P9_42</a:t>
                      </a:r>
                    </a:p>
                  </a:txBody>
                  <a:tcPr/>
                </a:tc>
                <a:tc>
                  <a:txBody>
                    <a:bodyPr/>
                    <a:lstStyle/>
                    <a:p>
                      <a:r>
                        <a:rPr lang="en-CA" dirty="0"/>
                        <a:t>/dev/ttyO3</a:t>
                      </a:r>
                    </a:p>
                  </a:txBody>
                  <a:tcPr/>
                </a:tc>
                <a:tc>
                  <a:txBody>
                    <a:bodyPr/>
                    <a:lstStyle/>
                    <a:p>
                      <a:r>
                        <a:rPr lang="en-CA" dirty="0"/>
                        <a:t>TX only</a:t>
                      </a:r>
                    </a:p>
                  </a:txBody>
                  <a:tcPr/>
                </a:tc>
                <a:extLst>
                  <a:ext uri="{0D108BD9-81ED-4DB2-BD59-A6C34878D82A}">
                    <a16:rowId xmlns:a16="http://schemas.microsoft.com/office/drawing/2014/main" val="43412382"/>
                  </a:ext>
                </a:extLst>
              </a:tr>
              <a:tr h="330478">
                <a:tc>
                  <a:txBody>
                    <a:bodyPr/>
                    <a:lstStyle/>
                    <a:p>
                      <a:r>
                        <a:rPr lang="en-CA" dirty="0"/>
                        <a:t>UART4</a:t>
                      </a:r>
                    </a:p>
                  </a:txBody>
                  <a:tcPr/>
                </a:tc>
                <a:tc>
                  <a:txBody>
                    <a:bodyPr/>
                    <a:lstStyle/>
                    <a:p>
                      <a:r>
                        <a:rPr lang="en-CA" dirty="0"/>
                        <a:t>P9_11</a:t>
                      </a:r>
                    </a:p>
                  </a:txBody>
                  <a:tcPr/>
                </a:tc>
                <a:tc>
                  <a:txBody>
                    <a:bodyPr/>
                    <a:lstStyle/>
                    <a:p>
                      <a:r>
                        <a:rPr lang="en-CA" dirty="0"/>
                        <a:t>P9_13</a:t>
                      </a:r>
                    </a:p>
                  </a:txBody>
                  <a:tcPr/>
                </a:tc>
                <a:tc>
                  <a:txBody>
                    <a:bodyPr/>
                    <a:lstStyle/>
                    <a:p>
                      <a:r>
                        <a:rPr lang="en-CA" dirty="0"/>
                        <a:t>/dev/ttyO4</a:t>
                      </a:r>
                    </a:p>
                  </a:txBody>
                  <a:tcPr/>
                </a:tc>
                <a:tc>
                  <a:txBody>
                    <a:bodyPr/>
                    <a:lstStyle/>
                    <a:p>
                      <a:endParaRPr lang="en-CA" dirty="0"/>
                    </a:p>
                  </a:txBody>
                  <a:tcPr/>
                </a:tc>
                <a:extLst>
                  <a:ext uri="{0D108BD9-81ED-4DB2-BD59-A6C34878D82A}">
                    <a16:rowId xmlns:a16="http://schemas.microsoft.com/office/drawing/2014/main" val="1207731858"/>
                  </a:ext>
                </a:extLst>
              </a:tr>
              <a:tr h="453057">
                <a:tc>
                  <a:txBody>
                    <a:bodyPr/>
                    <a:lstStyle/>
                    <a:p>
                      <a:r>
                        <a:rPr lang="en-CA" dirty="0"/>
                        <a:t>UART5</a:t>
                      </a:r>
                    </a:p>
                  </a:txBody>
                  <a:tcPr/>
                </a:tc>
                <a:tc>
                  <a:txBody>
                    <a:bodyPr/>
                    <a:lstStyle/>
                    <a:p>
                      <a:r>
                        <a:rPr lang="en-CA" dirty="0"/>
                        <a:t> P8_38</a:t>
                      </a:r>
                    </a:p>
                  </a:txBody>
                  <a:tcPr/>
                </a:tc>
                <a:tc>
                  <a:txBody>
                    <a:bodyPr/>
                    <a:lstStyle/>
                    <a:p>
                      <a:r>
                        <a:rPr lang="en-CA" dirty="0"/>
                        <a:t>P8_37</a:t>
                      </a:r>
                    </a:p>
                  </a:txBody>
                  <a:tcPr/>
                </a:tc>
                <a:tc>
                  <a:txBody>
                    <a:bodyPr/>
                    <a:lstStyle/>
                    <a:p>
                      <a:r>
                        <a:rPr lang="en-CA" dirty="0"/>
                        <a:t>/dev/ttyO5</a:t>
                      </a:r>
                    </a:p>
                  </a:txBody>
                  <a:tcPr/>
                </a:tc>
                <a:tc>
                  <a:txBody>
                    <a:bodyPr/>
                    <a:lstStyle/>
                    <a:p>
                      <a:endParaRPr lang="en-CA" dirty="0"/>
                    </a:p>
                  </a:txBody>
                  <a:tcPr/>
                </a:tc>
                <a:extLst>
                  <a:ext uri="{0D108BD9-81ED-4DB2-BD59-A6C34878D82A}">
                    <a16:rowId xmlns:a16="http://schemas.microsoft.com/office/drawing/2014/main" val="415875991"/>
                  </a:ext>
                </a:extLst>
              </a:tr>
            </a:tbl>
          </a:graphicData>
        </a:graphic>
      </p:graphicFrame>
    </p:spTree>
    <p:extLst>
      <p:ext uri="{BB962C8B-B14F-4D97-AF65-F5344CB8AC3E}">
        <p14:creationId xmlns:p14="http://schemas.microsoft.com/office/powerpoint/2010/main" val="314526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D93A7-638C-40F3-890A-FAA423EE7388}"/>
              </a:ext>
            </a:extLst>
          </p:cNvPr>
          <p:cNvSpPr>
            <a:spLocks noGrp="1"/>
          </p:cNvSpPr>
          <p:nvPr>
            <p:ph type="title"/>
          </p:nvPr>
        </p:nvSpPr>
        <p:spPr/>
        <p:txBody>
          <a:bodyPr/>
          <a:lstStyle/>
          <a:p>
            <a:r>
              <a:rPr lang="en-CA" dirty="0"/>
              <a:t>Enabling </a:t>
            </a:r>
            <a:r>
              <a:rPr lang="en-CA" dirty="0" err="1"/>
              <a:t>Uart</a:t>
            </a:r>
            <a:r>
              <a:rPr lang="en-CA" dirty="0"/>
              <a:t> pins</a:t>
            </a:r>
          </a:p>
        </p:txBody>
      </p:sp>
      <p:sp>
        <p:nvSpPr>
          <p:cNvPr id="3" name="Content Placeholder 2">
            <a:extLst>
              <a:ext uri="{FF2B5EF4-FFF2-40B4-BE49-F238E27FC236}">
                <a16:creationId xmlns:a16="http://schemas.microsoft.com/office/drawing/2014/main" id="{EBEC750D-75BC-4316-8860-C5FE5EBC40C2}"/>
              </a:ext>
            </a:extLst>
          </p:cNvPr>
          <p:cNvSpPr>
            <a:spLocks noGrp="1"/>
          </p:cNvSpPr>
          <p:nvPr>
            <p:ph idx="1"/>
          </p:nvPr>
        </p:nvSpPr>
        <p:spPr/>
        <p:txBody>
          <a:bodyPr>
            <a:normAutofit lnSpcReduction="10000"/>
          </a:bodyPr>
          <a:lstStyle/>
          <a:p>
            <a:r>
              <a:rPr lang="en-US" dirty="0"/>
              <a:t>The BBB by default has the UART pins set as normal GPIO pins so they need to be changed to UART pins first before they will work.</a:t>
            </a:r>
          </a:p>
          <a:p>
            <a:pPr marL="0" indent="0">
              <a:buNone/>
            </a:pPr>
            <a:r>
              <a:rPr lang="en-US" dirty="0"/>
              <a:t>The following steps were followed to enable the UART1 pins:</a:t>
            </a:r>
          </a:p>
          <a:p>
            <a:r>
              <a:rPr lang="en-CA" dirty="0"/>
              <a:t>Change to root user by using command “ </a:t>
            </a:r>
            <a:r>
              <a:rPr lang="en-CA" dirty="0" err="1"/>
              <a:t>sudo</a:t>
            </a:r>
            <a:r>
              <a:rPr lang="en-CA" dirty="0"/>
              <a:t> </a:t>
            </a:r>
            <a:r>
              <a:rPr lang="en-CA" dirty="0" err="1"/>
              <a:t>su</a:t>
            </a:r>
            <a:r>
              <a:rPr lang="en-CA" dirty="0"/>
              <a:t> ”</a:t>
            </a:r>
          </a:p>
          <a:p>
            <a:r>
              <a:rPr lang="en-US" dirty="0"/>
              <a:t>Create /usr/local/sbin/setTty.sh which is the script that will configure the UART serial port on the </a:t>
            </a:r>
            <a:r>
              <a:rPr lang="en-US" dirty="0" err="1"/>
              <a:t>Beaglebone</a:t>
            </a:r>
            <a:r>
              <a:rPr lang="en-US" dirty="0"/>
              <a:t> Black </a:t>
            </a:r>
          </a:p>
          <a:p>
            <a:r>
              <a:rPr lang="en-CA" dirty="0"/>
              <a:t>nano /usr/local/sbin/setTty.sh</a:t>
            </a:r>
          </a:p>
          <a:p>
            <a:endParaRPr lang="en-CA" dirty="0"/>
          </a:p>
        </p:txBody>
      </p:sp>
    </p:spTree>
    <p:extLst>
      <p:ext uri="{BB962C8B-B14F-4D97-AF65-F5344CB8AC3E}">
        <p14:creationId xmlns:p14="http://schemas.microsoft.com/office/powerpoint/2010/main" val="1783145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0C2CB6-313C-4CEB-B663-4B8117BC5BEF}"/>
              </a:ext>
            </a:extLst>
          </p:cNvPr>
          <p:cNvSpPr>
            <a:spLocks noGrp="1"/>
          </p:cNvSpPr>
          <p:nvPr>
            <p:ph type="title"/>
          </p:nvPr>
        </p:nvSpPr>
        <p:spPr/>
        <p:txBody>
          <a:bodyPr/>
          <a:lstStyle/>
          <a:p>
            <a:r>
              <a:rPr lang="en-CA" dirty="0"/>
              <a:t>Continued</a:t>
            </a:r>
          </a:p>
        </p:txBody>
      </p:sp>
      <p:sp>
        <p:nvSpPr>
          <p:cNvPr id="5" name="Content Placeholder 4">
            <a:extLst>
              <a:ext uri="{FF2B5EF4-FFF2-40B4-BE49-F238E27FC236}">
                <a16:creationId xmlns:a16="http://schemas.microsoft.com/office/drawing/2014/main" id="{B0756465-0965-4D99-9852-584A5CBC6062}"/>
              </a:ext>
            </a:extLst>
          </p:cNvPr>
          <p:cNvSpPr>
            <a:spLocks noGrp="1"/>
          </p:cNvSpPr>
          <p:nvPr>
            <p:ph idx="1"/>
          </p:nvPr>
        </p:nvSpPr>
        <p:spPr>
          <a:xfrm>
            <a:off x="1141412" y="1789042"/>
            <a:ext cx="9905999" cy="4450439"/>
          </a:xfrm>
        </p:spPr>
        <p:txBody>
          <a:bodyPr>
            <a:normAutofit fontScale="92500"/>
          </a:bodyPr>
          <a:lstStyle/>
          <a:p>
            <a:r>
              <a:rPr lang="en-CA" dirty="0"/>
              <a:t>Then type this into the file :</a:t>
            </a:r>
          </a:p>
          <a:p>
            <a:pPr marL="0" indent="0">
              <a:buNone/>
            </a:pPr>
            <a:r>
              <a:rPr lang="en-CA" dirty="0"/>
              <a:t>#!/bin/sh</a:t>
            </a:r>
          </a:p>
          <a:p>
            <a:pPr marL="0" indent="0">
              <a:buNone/>
            </a:pPr>
            <a:r>
              <a:rPr lang="en-CA" dirty="0"/>
              <a:t>config-pin p9.26 </a:t>
            </a:r>
            <a:r>
              <a:rPr lang="en-CA" dirty="0" err="1"/>
              <a:t>uart</a:t>
            </a:r>
            <a:endParaRPr lang="en-CA" dirty="0"/>
          </a:p>
          <a:p>
            <a:pPr marL="0" indent="0">
              <a:buNone/>
            </a:pPr>
            <a:r>
              <a:rPr lang="en-CA" dirty="0"/>
              <a:t>config-pin p9.24 </a:t>
            </a:r>
            <a:r>
              <a:rPr lang="en-CA" dirty="0" err="1"/>
              <a:t>uart</a:t>
            </a:r>
            <a:endParaRPr lang="en-CA" dirty="0"/>
          </a:p>
          <a:p>
            <a:pPr marL="0" indent="0">
              <a:buNone/>
            </a:pPr>
            <a:r>
              <a:rPr lang="en-CA" dirty="0" err="1"/>
              <a:t>stty</a:t>
            </a:r>
            <a:r>
              <a:rPr lang="en-CA" dirty="0"/>
              <a:t> -F /dev/ttyO1 sane</a:t>
            </a:r>
          </a:p>
          <a:p>
            <a:r>
              <a:rPr lang="en-US" dirty="0"/>
              <a:t>Make the file executable for all users and writable for root user by this command : </a:t>
            </a:r>
            <a:r>
              <a:rPr lang="en-US" dirty="0" err="1"/>
              <a:t>chmod</a:t>
            </a:r>
            <a:r>
              <a:rPr lang="en-US" dirty="0"/>
              <a:t> 755 /usr/local/sbin/testTty.sh</a:t>
            </a:r>
          </a:p>
          <a:p>
            <a:r>
              <a:rPr lang="en-US" dirty="0"/>
              <a:t>Create the service configuration file that makes the system run it on startup using this command : </a:t>
            </a:r>
            <a:r>
              <a:rPr lang="en-CA" dirty="0"/>
              <a:t>nano /lib/</a:t>
            </a:r>
            <a:r>
              <a:rPr lang="en-CA" dirty="0" err="1"/>
              <a:t>systemd</a:t>
            </a:r>
            <a:r>
              <a:rPr lang="en-CA" dirty="0"/>
              <a:t>/system/</a:t>
            </a:r>
            <a:r>
              <a:rPr lang="en-CA" dirty="0" err="1"/>
              <a:t>setTty.service</a:t>
            </a:r>
            <a:endParaRPr lang="en-CA" dirty="0"/>
          </a:p>
        </p:txBody>
      </p:sp>
    </p:spTree>
    <p:extLst>
      <p:ext uri="{BB962C8B-B14F-4D97-AF65-F5344CB8AC3E}">
        <p14:creationId xmlns:p14="http://schemas.microsoft.com/office/powerpoint/2010/main" val="1285598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8A1A2-3D1B-4207-B556-76F7E4017F3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C264CE5-3D2F-4C93-9AFD-1E510723AAAA}"/>
              </a:ext>
            </a:extLst>
          </p:cNvPr>
          <p:cNvSpPr>
            <a:spLocks noGrp="1"/>
          </p:cNvSpPr>
          <p:nvPr>
            <p:ph idx="1"/>
          </p:nvPr>
        </p:nvSpPr>
        <p:spPr/>
        <p:txBody>
          <a:bodyPr>
            <a:normAutofit fontScale="70000" lnSpcReduction="20000"/>
          </a:bodyPr>
          <a:lstStyle/>
          <a:p>
            <a:r>
              <a:rPr lang="en-CA" dirty="0"/>
              <a:t>Now type this into the file : </a:t>
            </a:r>
          </a:p>
          <a:p>
            <a:pPr marL="0" indent="0">
              <a:buNone/>
            </a:pPr>
            <a:r>
              <a:rPr lang="en-CA" dirty="0"/>
              <a:t>[Unit]</a:t>
            </a:r>
          </a:p>
          <a:p>
            <a:pPr marL="0" indent="0">
              <a:buNone/>
            </a:pPr>
            <a:r>
              <a:rPr lang="en-CA" dirty="0"/>
              <a:t>Description=Configure pins to enable ttyS1 as a UART</a:t>
            </a:r>
          </a:p>
          <a:p>
            <a:pPr marL="0" indent="0">
              <a:buNone/>
            </a:pPr>
            <a:r>
              <a:rPr lang="en-CA" dirty="0"/>
              <a:t>After=</a:t>
            </a:r>
            <a:r>
              <a:rPr lang="en-CA" dirty="0" err="1"/>
              <a:t>syslog.target</a:t>
            </a:r>
            <a:r>
              <a:rPr lang="en-CA" dirty="0"/>
              <a:t> </a:t>
            </a:r>
            <a:r>
              <a:rPr lang="en-CA" dirty="0" err="1"/>
              <a:t>network.target</a:t>
            </a:r>
            <a:endParaRPr lang="en-CA" dirty="0"/>
          </a:p>
          <a:p>
            <a:pPr marL="0" indent="0">
              <a:buNone/>
            </a:pPr>
            <a:r>
              <a:rPr lang="en-CA" dirty="0"/>
              <a:t>[Service]</a:t>
            </a:r>
          </a:p>
          <a:p>
            <a:pPr marL="0" indent="0">
              <a:buNone/>
            </a:pPr>
            <a:r>
              <a:rPr lang="en-CA" dirty="0"/>
              <a:t>Type=simple</a:t>
            </a:r>
          </a:p>
          <a:p>
            <a:pPr marL="0" indent="0">
              <a:buNone/>
            </a:pPr>
            <a:r>
              <a:rPr lang="en-CA" dirty="0"/>
              <a:t>ExecStart=/usr/local/sbin/setTty.sh</a:t>
            </a:r>
          </a:p>
          <a:p>
            <a:pPr marL="0" indent="0">
              <a:buNone/>
            </a:pPr>
            <a:r>
              <a:rPr lang="en-CA" dirty="0"/>
              <a:t>[Install]</a:t>
            </a:r>
          </a:p>
          <a:p>
            <a:pPr marL="0" indent="0">
              <a:buNone/>
            </a:pPr>
            <a:r>
              <a:rPr lang="en-CA" dirty="0" err="1"/>
              <a:t>WantedBy</a:t>
            </a:r>
            <a:r>
              <a:rPr lang="en-CA" dirty="0"/>
              <a:t>=multi-</a:t>
            </a:r>
            <a:r>
              <a:rPr lang="en-CA" dirty="0" err="1"/>
              <a:t>user.target</a:t>
            </a:r>
            <a:endParaRPr lang="en-CA" dirty="0"/>
          </a:p>
        </p:txBody>
      </p:sp>
    </p:spTree>
    <p:extLst>
      <p:ext uri="{BB962C8B-B14F-4D97-AF65-F5344CB8AC3E}">
        <p14:creationId xmlns:p14="http://schemas.microsoft.com/office/powerpoint/2010/main" val="867871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B43972-ED51-48CC-BEC7-F35F7DFC261A}"/>
              </a:ext>
            </a:extLst>
          </p:cNvPr>
          <p:cNvSpPr>
            <a:spLocks noGrp="1"/>
          </p:cNvSpPr>
          <p:nvPr>
            <p:ph type="title"/>
          </p:nvPr>
        </p:nvSpPr>
        <p:spPr>
          <a:xfrm>
            <a:off x="855266" y="618518"/>
            <a:ext cx="2851417" cy="1478570"/>
          </a:xfrm>
        </p:spPr>
        <p:txBody>
          <a:bodyPr>
            <a:normAutofit/>
          </a:bodyPr>
          <a:lstStyle/>
          <a:p>
            <a:r>
              <a:rPr lang="en-CA" sz="3200" dirty="0">
                <a:solidFill>
                  <a:srgbClr val="FFFFFF"/>
                </a:solidFill>
              </a:rPr>
              <a:t> </a:t>
            </a:r>
          </a:p>
        </p:txBody>
      </p:sp>
      <p:sp>
        <p:nvSpPr>
          <p:cNvPr id="8" name="Content Placeholder 7">
            <a:extLst>
              <a:ext uri="{FF2B5EF4-FFF2-40B4-BE49-F238E27FC236}">
                <a16:creationId xmlns:a16="http://schemas.microsoft.com/office/drawing/2014/main" id="{68EFF052-9134-48B9-A46D-EAC016923A80}"/>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Enable the service to run on startup</a:t>
            </a:r>
          </a:p>
          <a:p>
            <a:r>
              <a:rPr lang="en-US" sz="1400" dirty="0">
                <a:solidFill>
                  <a:srgbClr val="FFFFFF"/>
                </a:solidFill>
              </a:rPr>
              <a:t>Then start the service and test</a:t>
            </a:r>
          </a:p>
          <a:p>
            <a:r>
              <a:rPr lang="en-US" sz="1400" dirty="0">
                <a:solidFill>
                  <a:srgbClr val="FFFFFF"/>
                </a:solidFill>
              </a:rPr>
              <a:t>Success results in the following output:</a:t>
            </a:r>
          </a:p>
          <a:p>
            <a:r>
              <a:rPr lang="en-US" sz="1400" dirty="0">
                <a:solidFill>
                  <a:srgbClr val="FFFFFF"/>
                </a:solidFill>
              </a:rPr>
              <a:t>/dev/ttyO1 state is</a:t>
            </a:r>
          </a:p>
          <a:p>
            <a:pPr marL="0" indent="0">
              <a:buNone/>
            </a:pPr>
            <a:r>
              <a:rPr lang="en-US" sz="1400" dirty="0">
                <a:solidFill>
                  <a:srgbClr val="FFFFFF"/>
                </a:solidFill>
              </a:rPr>
              <a:t>speed 9600 baud; line = 0;</a:t>
            </a:r>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Content Placeholder 3" descr="Text&#10;&#10;Description automatically generated">
            <a:extLst>
              <a:ext uri="{FF2B5EF4-FFF2-40B4-BE49-F238E27FC236}">
                <a16:creationId xmlns:a16="http://schemas.microsoft.com/office/drawing/2014/main" id="{FF9218A7-9D03-4323-8BAE-EE6DD81ED425}"/>
              </a:ext>
            </a:extLst>
          </p:cNvPr>
          <p:cNvPicPr>
            <a:picLocks noChangeAspect="1"/>
          </p:cNvPicPr>
          <p:nvPr/>
        </p:nvPicPr>
        <p:blipFill>
          <a:blip r:embed="rId3"/>
          <a:stretch>
            <a:fillRect/>
          </a:stretch>
        </p:blipFill>
        <p:spPr>
          <a:xfrm>
            <a:off x="4711778" y="1501860"/>
            <a:ext cx="6844045" cy="3849776"/>
          </a:xfrm>
          <a:prstGeom prst="rect">
            <a:avLst/>
          </a:prstGeom>
        </p:spPr>
      </p:pic>
    </p:spTree>
    <p:extLst>
      <p:ext uri="{BB962C8B-B14F-4D97-AF65-F5344CB8AC3E}">
        <p14:creationId xmlns:p14="http://schemas.microsoft.com/office/powerpoint/2010/main" val="229952682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5C8F-3C33-4CD7-8AC2-4396220FD7C0}"/>
              </a:ext>
            </a:extLst>
          </p:cNvPr>
          <p:cNvSpPr>
            <a:spLocks noGrp="1"/>
          </p:cNvSpPr>
          <p:nvPr>
            <p:ph type="title"/>
          </p:nvPr>
        </p:nvSpPr>
        <p:spPr/>
        <p:txBody>
          <a:bodyPr/>
          <a:lstStyle/>
          <a:p>
            <a:r>
              <a:rPr lang="en-CA" dirty="0"/>
              <a:t>Pin connections</a:t>
            </a:r>
          </a:p>
        </p:txBody>
      </p:sp>
      <p:sp>
        <p:nvSpPr>
          <p:cNvPr id="3" name="Content Placeholder 2">
            <a:extLst>
              <a:ext uri="{FF2B5EF4-FFF2-40B4-BE49-F238E27FC236}">
                <a16:creationId xmlns:a16="http://schemas.microsoft.com/office/drawing/2014/main" id="{A9B51D08-D57D-478B-9515-7545019C5AD1}"/>
              </a:ext>
            </a:extLst>
          </p:cNvPr>
          <p:cNvSpPr>
            <a:spLocks noGrp="1"/>
          </p:cNvSpPr>
          <p:nvPr>
            <p:ph idx="1"/>
          </p:nvPr>
        </p:nvSpPr>
        <p:spPr/>
        <p:txBody>
          <a:bodyPr/>
          <a:lstStyle/>
          <a:p>
            <a:r>
              <a:rPr lang="en-US" dirty="0"/>
              <a:t>On port 9 of BBB, pin 24 and pin 26 are designated to UART1.</a:t>
            </a:r>
          </a:p>
          <a:p>
            <a:r>
              <a:rPr lang="en-US" dirty="0"/>
              <a:t>The TX0 pin of ESP32 is connected to P9_26 (UART1_RXD). </a:t>
            </a:r>
          </a:p>
          <a:p>
            <a:r>
              <a:rPr lang="en-US" dirty="0"/>
              <a:t>The RX0 pin of ESP32 is connected to P9_24 (UART1_TXD). </a:t>
            </a:r>
          </a:p>
          <a:p>
            <a:r>
              <a:rPr lang="en-US" dirty="0"/>
              <a:t>The GND pin of ESP32 is connected to P8.1(GND) pin of BBB.</a:t>
            </a:r>
          </a:p>
          <a:p>
            <a:r>
              <a:rPr lang="en-US" dirty="0"/>
              <a:t>The ESP32 is powered through micro-USB cable.</a:t>
            </a:r>
          </a:p>
          <a:p>
            <a:endParaRPr lang="en-CA" dirty="0"/>
          </a:p>
        </p:txBody>
      </p:sp>
    </p:spTree>
    <p:extLst>
      <p:ext uri="{BB962C8B-B14F-4D97-AF65-F5344CB8AC3E}">
        <p14:creationId xmlns:p14="http://schemas.microsoft.com/office/powerpoint/2010/main" val="624418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7ECD-67A2-4B10-87D7-7226E2DE8762}"/>
              </a:ext>
            </a:extLst>
          </p:cNvPr>
          <p:cNvSpPr>
            <a:spLocks noGrp="1"/>
          </p:cNvSpPr>
          <p:nvPr>
            <p:ph type="title"/>
          </p:nvPr>
        </p:nvSpPr>
        <p:spPr/>
        <p:txBody>
          <a:bodyPr/>
          <a:lstStyle/>
          <a:p>
            <a:r>
              <a:rPr lang="en-US"/>
              <a:t>Jumper wires and breadboard </a:t>
            </a:r>
            <a:endParaRPr lang="en-CA" dirty="0"/>
          </a:p>
        </p:txBody>
      </p:sp>
      <p:pic>
        <p:nvPicPr>
          <p:cNvPr id="6" name="Content Placeholder 5">
            <a:extLst>
              <a:ext uri="{FF2B5EF4-FFF2-40B4-BE49-F238E27FC236}">
                <a16:creationId xmlns:a16="http://schemas.microsoft.com/office/drawing/2014/main" id="{88F14E27-35E6-4669-8A6A-F373F373C65F}"/>
              </a:ext>
            </a:extLst>
          </p:cNvPr>
          <p:cNvPicPr>
            <a:picLocks noGrp="1" noChangeAspect="1"/>
          </p:cNvPicPr>
          <p:nvPr>
            <p:ph sz="half" idx="1"/>
          </p:nvPr>
        </p:nvPicPr>
        <p:blipFill>
          <a:blip r:embed="rId2"/>
          <a:stretch>
            <a:fillRect/>
          </a:stretch>
        </p:blipFill>
        <p:spPr>
          <a:xfrm>
            <a:off x="1597068" y="2249488"/>
            <a:ext cx="4498932" cy="3541712"/>
          </a:xfrm>
          <a:prstGeom prst="rect">
            <a:avLst/>
          </a:prstGeom>
        </p:spPr>
      </p:pic>
      <p:pic>
        <p:nvPicPr>
          <p:cNvPr id="7" name="Content Placeholder 6">
            <a:extLst>
              <a:ext uri="{FF2B5EF4-FFF2-40B4-BE49-F238E27FC236}">
                <a16:creationId xmlns:a16="http://schemas.microsoft.com/office/drawing/2014/main" id="{02A40725-2BFF-4268-BCE6-9A5D5CF17069}"/>
              </a:ext>
            </a:extLst>
          </p:cNvPr>
          <p:cNvPicPr>
            <a:picLocks noGrp="1" noChangeAspect="1"/>
          </p:cNvPicPr>
          <p:nvPr>
            <p:ph sz="half" idx="2"/>
          </p:nvPr>
        </p:nvPicPr>
        <p:blipFill>
          <a:blip r:embed="rId3"/>
          <a:stretch>
            <a:fillRect/>
          </a:stretch>
        </p:blipFill>
        <p:spPr>
          <a:xfrm>
            <a:off x="6096000" y="2249488"/>
            <a:ext cx="4763272" cy="3541712"/>
          </a:xfrm>
          <a:prstGeom prst="rect">
            <a:avLst/>
          </a:prstGeom>
        </p:spPr>
      </p:pic>
      <p:sp>
        <p:nvSpPr>
          <p:cNvPr id="3" name="TextBox 2">
            <a:extLst>
              <a:ext uri="{FF2B5EF4-FFF2-40B4-BE49-F238E27FC236}">
                <a16:creationId xmlns:a16="http://schemas.microsoft.com/office/drawing/2014/main" id="{759E30E0-CC9B-4D24-B36A-7510F71B99F4}"/>
              </a:ext>
            </a:extLst>
          </p:cNvPr>
          <p:cNvSpPr txBox="1"/>
          <p:nvPr/>
        </p:nvSpPr>
        <p:spPr>
          <a:xfrm>
            <a:off x="1868557" y="6109252"/>
            <a:ext cx="7381460" cy="646331"/>
          </a:xfrm>
          <a:prstGeom prst="rect">
            <a:avLst/>
          </a:prstGeom>
          <a:noFill/>
        </p:spPr>
        <p:txBody>
          <a:bodyPr wrap="square" rtlCol="0">
            <a:spAutoFit/>
          </a:bodyPr>
          <a:lstStyle/>
          <a:p>
            <a:r>
              <a:rPr lang="en-CA" dirty="0"/>
              <a:t>Breadboard and jumper wires are used to make connections between ESP32 and </a:t>
            </a:r>
            <a:r>
              <a:rPr lang="en-CA" dirty="0" err="1"/>
              <a:t>beaglebone</a:t>
            </a:r>
            <a:r>
              <a:rPr lang="en-CA" dirty="0"/>
              <a:t> black.</a:t>
            </a:r>
          </a:p>
        </p:txBody>
      </p:sp>
    </p:spTree>
    <p:extLst>
      <p:ext uri="{BB962C8B-B14F-4D97-AF65-F5344CB8AC3E}">
        <p14:creationId xmlns:p14="http://schemas.microsoft.com/office/powerpoint/2010/main" val="2254569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8"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16CA39-9738-4A0B-B6C4-5C2230773228}"/>
              </a:ext>
            </a:extLst>
          </p:cNvPr>
          <p:cNvSpPr>
            <a:spLocks noGrp="1"/>
          </p:cNvSpPr>
          <p:nvPr>
            <p:ph type="title"/>
          </p:nvPr>
        </p:nvSpPr>
        <p:spPr>
          <a:xfrm>
            <a:off x="1141413" y="618517"/>
            <a:ext cx="4459286" cy="4053495"/>
          </a:xfrm>
        </p:spPr>
        <p:txBody>
          <a:bodyPr>
            <a:normAutofit/>
          </a:bodyPr>
          <a:lstStyle/>
          <a:p>
            <a:r>
              <a:rPr lang="en-CA" sz="3200" dirty="0"/>
              <a:t>Hardware connections</a:t>
            </a:r>
          </a:p>
        </p:txBody>
      </p:sp>
      <p:sp>
        <p:nvSpPr>
          <p:cNvPr id="79" name="Content Placeholder 8">
            <a:extLst>
              <a:ext uri="{FF2B5EF4-FFF2-40B4-BE49-F238E27FC236}">
                <a16:creationId xmlns:a16="http://schemas.microsoft.com/office/drawing/2014/main" id="{68BA156C-7452-46DC-820E-70BC3BFC201E}"/>
              </a:ext>
            </a:extLst>
          </p:cNvPr>
          <p:cNvSpPr>
            <a:spLocks noGrp="1"/>
          </p:cNvSpPr>
          <p:nvPr>
            <p:ph idx="1"/>
          </p:nvPr>
        </p:nvSpPr>
        <p:spPr>
          <a:xfrm>
            <a:off x="1407265" y="2162582"/>
            <a:ext cx="4459287" cy="3965046"/>
          </a:xfrm>
        </p:spPr>
        <p:txBody>
          <a:bodyPr>
            <a:normAutofit/>
          </a:bodyPr>
          <a:lstStyle/>
          <a:p>
            <a:pPr marL="0" indent="0">
              <a:buNone/>
            </a:pPr>
            <a:r>
              <a:rPr lang="en-US" sz="2000" dirty="0"/>
              <a:t>  </a:t>
            </a:r>
          </a:p>
        </p:txBody>
      </p:sp>
      <p:pic>
        <p:nvPicPr>
          <p:cNvPr id="5" name="Content Placeholder 4" descr="A circuit board&#10;&#10;Description automatically generated">
            <a:extLst>
              <a:ext uri="{FF2B5EF4-FFF2-40B4-BE49-F238E27FC236}">
                <a16:creationId xmlns:a16="http://schemas.microsoft.com/office/drawing/2014/main" id="{10A4FA76-62A0-4EC9-B2CC-F9CAB0E6781F}"/>
              </a:ext>
            </a:extLst>
          </p:cNvPr>
          <p:cNvPicPr>
            <a:picLocks noChangeAspect="1"/>
          </p:cNvPicPr>
          <p:nvPr/>
        </p:nvPicPr>
        <p:blipFill>
          <a:blip r:embed="rId4"/>
          <a:stretch>
            <a:fillRect/>
          </a:stretch>
        </p:blipFill>
        <p:spPr>
          <a:xfrm>
            <a:off x="6627704" y="618518"/>
            <a:ext cx="4392871"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80"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452019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6EDB-0F6F-4E9E-A541-70368F17B6F9}"/>
              </a:ext>
            </a:extLst>
          </p:cNvPr>
          <p:cNvSpPr>
            <a:spLocks noGrp="1"/>
          </p:cNvSpPr>
          <p:nvPr>
            <p:ph type="title"/>
          </p:nvPr>
        </p:nvSpPr>
        <p:spPr/>
        <p:txBody>
          <a:bodyPr/>
          <a:lstStyle/>
          <a:p>
            <a:r>
              <a:rPr lang="en-CA" dirty="0"/>
              <a:t>Cloud service</a:t>
            </a:r>
          </a:p>
        </p:txBody>
      </p:sp>
      <p:sp>
        <p:nvSpPr>
          <p:cNvPr id="3" name="Content Placeholder 2">
            <a:extLst>
              <a:ext uri="{FF2B5EF4-FFF2-40B4-BE49-F238E27FC236}">
                <a16:creationId xmlns:a16="http://schemas.microsoft.com/office/drawing/2014/main" id="{B76EF582-A949-4225-B3AE-7C9C0420C0ED}"/>
              </a:ext>
            </a:extLst>
          </p:cNvPr>
          <p:cNvSpPr>
            <a:spLocks noGrp="1"/>
          </p:cNvSpPr>
          <p:nvPr>
            <p:ph idx="1"/>
          </p:nvPr>
        </p:nvSpPr>
        <p:spPr/>
        <p:txBody>
          <a:bodyPr/>
          <a:lstStyle/>
          <a:p>
            <a:r>
              <a:rPr lang="en-CA" dirty="0"/>
              <a:t>Since the user community of BeagleBone Black is getting strong day by day so we have large amount of contributions made each day. Thus it is common to see that most often the user community uses </a:t>
            </a:r>
            <a:r>
              <a:rPr lang="en-CA" dirty="0" err="1"/>
              <a:t>ThingSpeak</a:t>
            </a:r>
            <a:r>
              <a:rPr lang="en-CA" dirty="0"/>
              <a:t> as their common interface to connect to the cloud service.</a:t>
            </a:r>
          </a:p>
          <a:p>
            <a:r>
              <a:rPr lang="en-CA" dirty="0"/>
              <a:t> Though some prefer other cloud services like AWS(Amazon Web Services), Microsoft Azure, Google Drive, Adafruit cloud etc.</a:t>
            </a:r>
          </a:p>
          <a:p>
            <a:r>
              <a:rPr lang="en-CA" dirty="0"/>
              <a:t>So Lets discuss first what is </a:t>
            </a:r>
            <a:r>
              <a:rPr lang="en-CA" dirty="0" err="1"/>
              <a:t>thingspeak</a:t>
            </a:r>
            <a:r>
              <a:rPr lang="en-CA" dirty="0"/>
              <a:t> and how it works.</a:t>
            </a:r>
          </a:p>
        </p:txBody>
      </p:sp>
    </p:spTree>
    <p:extLst>
      <p:ext uri="{BB962C8B-B14F-4D97-AF65-F5344CB8AC3E}">
        <p14:creationId xmlns:p14="http://schemas.microsoft.com/office/powerpoint/2010/main" val="196757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0088-045A-449E-BDE7-0A0CF66834FE}"/>
              </a:ext>
            </a:extLst>
          </p:cNvPr>
          <p:cNvSpPr>
            <a:spLocks noGrp="1"/>
          </p:cNvSpPr>
          <p:nvPr>
            <p:ph type="title"/>
          </p:nvPr>
        </p:nvSpPr>
        <p:spPr/>
        <p:txBody>
          <a:bodyPr>
            <a:normAutofit/>
          </a:bodyPr>
          <a:lstStyle/>
          <a:p>
            <a:r>
              <a:rPr lang="en-CA" dirty="0">
                <a:solidFill>
                  <a:srgbClr val="FFFFFF"/>
                </a:solidFill>
              </a:rPr>
              <a:t> List Of content</a:t>
            </a:r>
          </a:p>
        </p:txBody>
      </p:sp>
      <p:graphicFrame>
        <p:nvGraphicFramePr>
          <p:cNvPr id="70" name="Content Placeholder 2">
            <a:extLst>
              <a:ext uri="{FF2B5EF4-FFF2-40B4-BE49-F238E27FC236}">
                <a16:creationId xmlns:a16="http://schemas.microsoft.com/office/drawing/2014/main" id="{00D9099D-A1E0-4BE0-A1DB-D958E060126E}"/>
              </a:ext>
            </a:extLst>
          </p:cNvPr>
          <p:cNvGraphicFramePr>
            <a:graphicFrameLocks noGrp="1"/>
          </p:cNvGraphicFramePr>
          <p:nvPr>
            <p:ph idx="1"/>
            <p:extLst>
              <p:ext uri="{D42A27DB-BD31-4B8C-83A1-F6EECF244321}">
                <p14:modId xmlns:p14="http://schemas.microsoft.com/office/powerpoint/2010/main" val="3987322021"/>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82035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F450-EF2A-4E11-BCC8-E3E3F2B01F18}"/>
              </a:ext>
            </a:extLst>
          </p:cNvPr>
          <p:cNvSpPr>
            <a:spLocks noGrp="1"/>
          </p:cNvSpPr>
          <p:nvPr>
            <p:ph type="title"/>
          </p:nvPr>
        </p:nvSpPr>
        <p:spPr/>
        <p:txBody>
          <a:bodyPr/>
          <a:lstStyle/>
          <a:p>
            <a:r>
              <a:rPr lang="en-CA" dirty="0" err="1"/>
              <a:t>Thingspeak</a:t>
            </a:r>
            <a:endParaRPr lang="en-CA" dirty="0"/>
          </a:p>
        </p:txBody>
      </p:sp>
      <p:sp>
        <p:nvSpPr>
          <p:cNvPr id="3" name="Content Placeholder 2">
            <a:extLst>
              <a:ext uri="{FF2B5EF4-FFF2-40B4-BE49-F238E27FC236}">
                <a16:creationId xmlns:a16="http://schemas.microsoft.com/office/drawing/2014/main" id="{730B6325-3343-48D8-A2E6-95B6EE196D51}"/>
              </a:ext>
            </a:extLst>
          </p:cNvPr>
          <p:cNvSpPr>
            <a:spLocks noGrp="1"/>
          </p:cNvSpPr>
          <p:nvPr>
            <p:ph idx="1"/>
          </p:nvPr>
        </p:nvSpPr>
        <p:spPr/>
        <p:txBody>
          <a:bodyPr/>
          <a:lstStyle/>
          <a:p>
            <a:r>
              <a:rPr lang="en-US" dirty="0" err="1"/>
              <a:t>ThingSpeak</a:t>
            </a:r>
            <a:r>
              <a:rPr lang="en-US" dirty="0"/>
              <a:t> is an IoT analytics platform service that allows you to aggregate, visualize, and analyze live data streams in the cloud. </a:t>
            </a:r>
          </a:p>
          <a:p>
            <a:r>
              <a:rPr lang="en-CA" dirty="0"/>
              <a:t>It provides instant visualization of data posted by our devices on cloud.</a:t>
            </a:r>
          </a:p>
          <a:p>
            <a:r>
              <a:rPr lang="en-US" dirty="0"/>
              <a:t>It uses the HTTP and MQTT protocol to store and retrieve data over the Internet or via a Local Area Network. </a:t>
            </a:r>
          </a:p>
          <a:p>
            <a:r>
              <a:rPr lang="en-CA" dirty="0" err="1"/>
              <a:t>ThingSpeak</a:t>
            </a:r>
            <a:r>
              <a:rPr lang="en-CA" dirty="0"/>
              <a:t> is related with </a:t>
            </a:r>
            <a:r>
              <a:rPr lang="en-CA" dirty="0" err="1"/>
              <a:t>Mathworks</a:t>
            </a:r>
            <a:r>
              <a:rPr lang="en-CA" dirty="0"/>
              <a:t> Inc. so we just need our </a:t>
            </a:r>
            <a:r>
              <a:rPr lang="en-CA" dirty="0" err="1"/>
              <a:t>mathworks</a:t>
            </a:r>
            <a:r>
              <a:rPr lang="en-CA" dirty="0"/>
              <a:t> account credentials to login into </a:t>
            </a:r>
            <a:r>
              <a:rPr lang="en-CA" dirty="0" err="1"/>
              <a:t>ThingSpeak</a:t>
            </a:r>
            <a:r>
              <a:rPr lang="en-CA" dirty="0"/>
              <a:t>.</a:t>
            </a:r>
          </a:p>
        </p:txBody>
      </p:sp>
    </p:spTree>
    <p:extLst>
      <p:ext uri="{BB962C8B-B14F-4D97-AF65-F5344CB8AC3E}">
        <p14:creationId xmlns:p14="http://schemas.microsoft.com/office/powerpoint/2010/main" val="363719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4E622C-54CC-4913-AAEB-5B825E90C097}"/>
              </a:ext>
            </a:extLst>
          </p:cNvPr>
          <p:cNvSpPr>
            <a:spLocks noGrp="1"/>
          </p:cNvSpPr>
          <p:nvPr>
            <p:ph type="title"/>
          </p:nvPr>
        </p:nvSpPr>
        <p:spPr>
          <a:xfrm>
            <a:off x="1141413" y="618518"/>
            <a:ext cx="4459286" cy="1478570"/>
          </a:xfrm>
        </p:spPr>
        <p:txBody>
          <a:bodyPr>
            <a:normAutofit/>
          </a:bodyPr>
          <a:lstStyle/>
          <a:p>
            <a:r>
              <a:rPr lang="en-CA" sz="3200"/>
              <a:t>Getting started with thingspeak</a:t>
            </a:r>
          </a:p>
        </p:txBody>
      </p:sp>
      <p:sp>
        <p:nvSpPr>
          <p:cNvPr id="12" name="Content Placeholder 11">
            <a:extLst>
              <a:ext uri="{FF2B5EF4-FFF2-40B4-BE49-F238E27FC236}">
                <a16:creationId xmlns:a16="http://schemas.microsoft.com/office/drawing/2014/main" id="{40A94715-6A91-40A2-BBEC-306E66CB415B}"/>
              </a:ext>
            </a:extLst>
          </p:cNvPr>
          <p:cNvSpPr>
            <a:spLocks noGrp="1"/>
          </p:cNvSpPr>
          <p:nvPr>
            <p:ph idx="1"/>
          </p:nvPr>
        </p:nvSpPr>
        <p:spPr>
          <a:xfrm>
            <a:off x="1141412" y="2249487"/>
            <a:ext cx="4459287" cy="3965046"/>
          </a:xfrm>
        </p:spPr>
        <p:txBody>
          <a:bodyPr>
            <a:normAutofit/>
          </a:bodyPr>
          <a:lstStyle/>
          <a:p>
            <a:r>
              <a:rPr lang="en-US" sz="2000" dirty="0"/>
              <a:t>Go to </a:t>
            </a:r>
            <a:r>
              <a:rPr lang="en-US" sz="2000" dirty="0">
                <a:hlinkClick r:id="rId4"/>
              </a:rPr>
              <a:t>https://thingspeak.com/</a:t>
            </a:r>
            <a:endParaRPr lang="en-US" sz="2000" dirty="0"/>
          </a:p>
          <a:p>
            <a:r>
              <a:rPr lang="en-US" sz="2000" dirty="0"/>
              <a:t>Click on Get started for free</a:t>
            </a:r>
          </a:p>
          <a:p>
            <a:r>
              <a:rPr lang="en-US" sz="2000" dirty="0"/>
              <a:t>Enter your existing </a:t>
            </a:r>
            <a:r>
              <a:rPr lang="en-US" sz="2000" dirty="0" err="1"/>
              <a:t>mathworks</a:t>
            </a:r>
            <a:r>
              <a:rPr lang="en-US" sz="2000" dirty="0"/>
              <a:t> account email and password or create a new one.</a:t>
            </a:r>
          </a:p>
          <a:p>
            <a:r>
              <a:rPr lang="en-US" sz="2000" dirty="0"/>
              <a:t>After successful login you will get this page.</a:t>
            </a:r>
          </a:p>
        </p:txBody>
      </p:sp>
      <p:pic>
        <p:nvPicPr>
          <p:cNvPr id="8" name="Content Placeholder 7">
            <a:extLst>
              <a:ext uri="{FF2B5EF4-FFF2-40B4-BE49-F238E27FC236}">
                <a16:creationId xmlns:a16="http://schemas.microsoft.com/office/drawing/2014/main" id="{FFD0253B-2231-4993-9AB8-9795ECFC1C19}"/>
              </a:ext>
            </a:extLst>
          </p:cNvPr>
          <p:cNvPicPr>
            <a:picLocks noChangeAspect="1"/>
          </p:cNvPicPr>
          <p:nvPr/>
        </p:nvPicPr>
        <p:blipFill>
          <a:blip r:embed="rId5"/>
          <a:stretch>
            <a:fillRect/>
          </a:stretch>
        </p:blipFill>
        <p:spPr>
          <a:xfrm>
            <a:off x="6096000" y="1881947"/>
            <a:ext cx="5456279" cy="306915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9" name="Group 1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445682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E664DC-5858-4850-8F3A-6CDCA20EBA58}"/>
              </a:ext>
            </a:extLst>
          </p:cNvPr>
          <p:cNvSpPr>
            <a:spLocks noGrp="1"/>
          </p:cNvSpPr>
          <p:nvPr>
            <p:ph type="title"/>
          </p:nvPr>
        </p:nvSpPr>
        <p:spPr>
          <a:xfrm>
            <a:off x="1141413" y="618518"/>
            <a:ext cx="4459286" cy="1478570"/>
          </a:xfrm>
        </p:spPr>
        <p:txBody>
          <a:bodyPr>
            <a:normAutofit/>
          </a:bodyPr>
          <a:lstStyle/>
          <a:p>
            <a:r>
              <a:rPr lang="en-CA" sz="3200"/>
              <a:t>Creating a new channel</a:t>
            </a:r>
          </a:p>
        </p:txBody>
      </p:sp>
      <p:sp>
        <p:nvSpPr>
          <p:cNvPr id="9" name="Content Placeholder 8">
            <a:extLst>
              <a:ext uri="{FF2B5EF4-FFF2-40B4-BE49-F238E27FC236}">
                <a16:creationId xmlns:a16="http://schemas.microsoft.com/office/drawing/2014/main" id="{6B0BD7D6-9F99-4488-9C58-C7DB1142D501}"/>
              </a:ext>
            </a:extLst>
          </p:cNvPr>
          <p:cNvSpPr>
            <a:spLocks noGrp="1"/>
          </p:cNvSpPr>
          <p:nvPr>
            <p:ph idx="1"/>
          </p:nvPr>
        </p:nvSpPr>
        <p:spPr>
          <a:xfrm>
            <a:off x="1141412" y="2249487"/>
            <a:ext cx="4459287" cy="3965046"/>
          </a:xfrm>
        </p:spPr>
        <p:txBody>
          <a:bodyPr>
            <a:normAutofit/>
          </a:bodyPr>
          <a:lstStyle/>
          <a:p>
            <a:r>
              <a:rPr lang="en-US" sz="2000" dirty="0"/>
              <a:t>After login Click on new channel and create a channel and we can set the name , Description, fields as per our requirements.</a:t>
            </a:r>
          </a:p>
          <a:p>
            <a:r>
              <a:rPr lang="en-US" sz="2000" dirty="0"/>
              <a:t>Each channel is identified by a unique channel ID</a:t>
            </a:r>
          </a:p>
          <a:p>
            <a:r>
              <a:rPr lang="en-US" sz="2000" dirty="0"/>
              <a:t>Help section is also there at the right side for assisting us. </a:t>
            </a:r>
          </a:p>
        </p:txBody>
      </p:sp>
      <p:pic>
        <p:nvPicPr>
          <p:cNvPr id="5" name="Content Placeholder 4">
            <a:extLst>
              <a:ext uri="{FF2B5EF4-FFF2-40B4-BE49-F238E27FC236}">
                <a16:creationId xmlns:a16="http://schemas.microsoft.com/office/drawing/2014/main" id="{F8785861-5C62-438F-A0CB-33AA5E300B5C}"/>
              </a:ext>
            </a:extLst>
          </p:cNvPr>
          <p:cNvPicPr>
            <a:picLocks noChangeAspect="1"/>
          </p:cNvPicPr>
          <p:nvPr/>
        </p:nvPicPr>
        <p:blipFill>
          <a:blip r:embed="rId4"/>
          <a:stretch>
            <a:fillRect/>
          </a:stretch>
        </p:blipFill>
        <p:spPr>
          <a:xfrm>
            <a:off x="6096000" y="1881947"/>
            <a:ext cx="5456279" cy="306915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13590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22BFC7-E326-4B99-BF50-47E33EFB05AF}"/>
              </a:ext>
            </a:extLst>
          </p:cNvPr>
          <p:cNvSpPr>
            <a:spLocks noGrp="1"/>
          </p:cNvSpPr>
          <p:nvPr>
            <p:ph type="title"/>
          </p:nvPr>
        </p:nvSpPr>
        <p:spPr>
          <a:xfrm>
            <a:off x="855266" y="618518"/>
            <a:ext cx="2851417" cy="1478570"/>
          </a:xfrm>
        </p:spPr>
        <p:txBody>
          <a:bodyPr>
            <a:normAutofit/>
          </a:bodyPr>
          <a:lstStyle/>
          <a:p>
            <a:r>
              <a:rPr lang="en-CA" sz="3200">
                <a:solidFill>
                  <a:srgbClr val="FFFFFF"/>
                </a:solidFill>
              </a:rPr>
              <a:t>API KEY</a:t>
            </a:r>
          </a:p>
        </p:txBody>
      </p:sp>
      <p:sp>
        <p:nvSpPr>
          <p:cNvPr id="9" name="Content Placeholder 8">
            <a:extLst>
              <a:ext uri="{FF2B5EF4-FFF2-40B4-BE49-F238E27FC236}">
                <a16:creationId xmlns:a16="http://schemas.microsoft.com/office/drawing/2014/main" id="{1AFB80CA-5C87-418E-81DC-29915F201790}"/>
              </a:ext>
            </a:extLst>
          </p:cNvPr>
          <p:cNvSpPr>
            <a:spLocks noGrp="1"/>
          </p:cNvSpPr>
          <p:nvPr>
            <p:ph idx="1"/>
          </p:nvPr>
        </p:nvSpPr>
        <p:spPr>
          <a:xfrm>
            <a:off x="844620" y="2249487"/>
            <a:ext cx="2862444" cy="3957302"/>
          </a:xfrm>
        </p:spPr>
        <p:txBody>
          <a:bodyPr>
            <a:normAutofit/>
          </a:bodyPr>
          <a:lstStyle/>
          <a:p>
            <a:r>
              <a:rPr lang="en-US" sz="1400" dirty="0">
                <a:solidFill>
                  <a:srgbClr val="FFFFFF"/>
                </a:solidFill>
              </a:rPr>
              <a:t>Whenever we write or read data from or to </a:t>
            </a:r>
            <a:r>
              <a:rPr lang="en-US" sz="1400" dirty="0" err="1">
                <a:solidFill>
                  <a:srgbClr val="FFFFFF"/>
                </a:solidFill>
              </a:rPr>
              <a:t>Thingspeak</a:t>
            </a:r>
            <a:r>
              <a:rPr lang="en-US" sz="1400" dirty="0">
                <a:solidFill>
                  <a:srgbClr val="FFFFFF"/>
                </a:solidFill>
              </a:rPr>
              <a:t> we need to use the API keys found in our account.</a:t>
            </a:r>
          </a:p>
          <a:p>
            <a:r>
              <a:rPr lang="en-US" sz="1400" dirty="0">
                <a:solidFill>
                  <a:srgbClr val="FFFFFF"/>
                </a:solidFill>
              </a:rPr>
              <a:t>We have to copy the API keys to our program </a:t>
            </a:r>
          </a:p>
          <a:p>
            <a:r>
              <a:rPr lang="en-US" sz="1400" dirty="0">
                <a:solidFill>
                  <a:srgbClr val="FFFFFF"/>
                </a:solidFill>
              </a:rPr>
              <a:t>There is an option for regenerate new API key if old one is misplaced. For both write and read API keys there are option to regenerate keys</a:t>
            </a:r>
          </a:p>
          <a:p>
            <a:endParaRPr lang="en-US" sz="1400" dirty="0">
              <a:solidFill>
                <a:srgbClr val="FFFFFF"/>
              </a:solidFill>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a:extLst>
              <a:ext uri="{FF2B5EF4-FFF2-40B4-BE49-F238E27FC236}">
                <a16:creationId xmlns:a16="http://schemas.microsoft.com/office/drawing/2014/main" id="{8E913C6E-D019-433D-BA42-8004B73ECA52}"/>
              </a:ext>
            </a:extLst>
          </p:cNvPr>
          <p:cNvPicPr>
            <a:picLocks noChangeAspect="1"/>
          </p:cNvPicPr>
          <p:nvPr/>
        </p:nvPicPr>
        <p:blipFill rotWithShape="1">
          <a:blip r:embed="rId3"/>
          <a:srcRect t="2843" b="2726"/>
          <a:stretch/>
        </p:blipFill>
        <p:spPr>
          <a:xfrm>
            <a:off x="4711778" y="1611313"/>
            <a:ext cx="6844045" cy="3635375"/>
          </a:xfrm>
          <a:prstGeom prst="rect">
            <a:avLst/>
          </a:prstGeom>
        </p:spPr>
      </p:pic>
    </p:spTree>
    <p:extLst>
      <p:ext uri="{BB962C8B-B14F-4D97-AF65-F5344CB8AC3E}">
        <p14:creationId xmlns:p14="http://schemas.microsoft.com/office/powerpoint/2010/main" val="3440432499"/>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CDAC-A5EF-4DFD-9144-306DB19907D1}"/>
              </a:ext>
            </a:extLst>
          </p:cNvPr>
          <p:cNvSpPr>
            <a:spLocks noGrp="1"/>
          </p:cNvSpPr>
          <p:nvPr>
            <p:ph type="title"/>
          </p:nvPr>
        </p:nvSpPr>
        <p:spPr/>
        <p:txBody>
          <a:bodyPr/>
          <a:lstStyle/>
          <a:p>
            <a:r>
              <a:rPr lang="en-CA" dirty="0"/>
              <a:t>Protocols used</a:t>
            </a:r>
          </a:p>
        </p:txBody>
      </p:sp>
      <p:sp>
        <p:nvSpPr>
          <p:cNvPr id="3" name="Content Placeholder 2">
            <a:extLst>
              <a:ext uri="{FF2B5EF4-FFF2-40B4-BE49-F238E27FC236}">
                <a16:creationId xmlns:a16="http://schemas.microsoft.com/office/drawing/2014/main" id="{B4763D25-E91C-4B68-8486-6415823D5746}"/>
              </a:ext>
            </a:extLst>
          </p:cNvPr>
          <p:cNvSpPr>
            <a:spLocks noGrp="1"/>
          </p:cNvSpPr>
          <p:nvPr>
            <p:ph idx="1"/>
          </p:nvPr>
        </p:nvSpPr>
        <p:spPr/>
        <p:txBody>
          <a:bodyPr>
            <a:normAutofit fontScale="70000" lnSpcReduction="20000"/>
          </a:bodyPr>
          <a:lstStyle/>
          <a:p>
            <a:r>
              <a:rPr lang="en-CA" dirty="0"/>
              <a:t>For the cloud connection we use the </a:t>
            </a:r>
            <a:r>
              <a:rPr lang="en-CA" dirty="0" err="1"/>
              <a:t>WiFi</a:t>
            </a:r>
            <a:r>
              <a:rPr lang="en-CA" dirty="0"/>
              <a:t> communication (IEEE802.11).</a:t>
            </a:r>
          </a:p>
          <a:p>
            <a:r>
              <a:rPr lang="en-US" dirty="0"/>
              <a:t>IEEE 802.11 is part of the IEEE 802 set of local area network (LAN) protocols, and specifies the set of media access control (MAC) and physical layer (PHY) protocols for implementing wireless local area network (WLAN) Wi-Fi computer communication in various frequencies, including but not limited to 2.4 GHz, 5 GHz, 6 GHz, and 60 GHz frequency bands.</a:t>
            </a:r>
            <a:endParaRPr lang="en-CA" dirty="0"/>
          </a:p>
          <a:p>
            <a:r>
              <a:rPr lang="en-CA" dirty="0"/>
              <a:t>To establish the connection we use the HTTP.</a:t>
            </a:r>
          </a:p>
          <a:p>
            <a:r>
              <a:rPr lang="en-US" dirty="0"/>
              <a:t>The Hypertext Transfer Protocol (HTTP) is an application layer protocol for distributed, collaborative, hypermedia information systems.</a:t>
            </a:r>
          </a:p>
          <a:p>
            <a:r>
              <a:rPr lang="en-US" dirty="0"/>
              <a:t>HTTP is the foundation of data communication for the World Wide Web, where hypertext documents include hyperlinks to other resources that the user can easily access, for example by a mouse click or by tapping the screen in a web browser.</a:t>
            </a:r>
          </a:p>
          <a:p>
            <a:endParaRPr lang="en-US" dirty="0"/>
          </a:p>
          <a:p>
            <a:endParaRPr lang="en-CA" dirty="0"/>
          </a:p>
          <a:p>
            <a:endParaRPr lang="en-CA" dirty="0"/>
          </a:p>
          <a:p>
            <a:endParaRPr lang="en-CA" dirty="0"/>
          </a:p>
        </p:txBody>
      </p:sp>
    </p:spTree>
    <p:extLst>
      <p:ext uri="{BB962C8B-B14F-4D97-AF65-F5344CB8AC3E}">
        <p14:creationId xmlns:p14="http://schemas.microsoft.com/office/powerpoint/2010/main" val="1667908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8"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A3580C-FF2A-4BC6-8666-222D0C79A4DA}"/>
              </a:ext>
            </a:extLst>
          </p:cNvPr>
          <p:cNvSpPr>
            <a:spLocks noGrp="1"/>
          </p:cNvSpPr>
          <p:nvPr>
            <p:ph type="title"/>
          </p:nvPr>
        </p:nvSpPr>
        <p:spPr>
          <a:xfrm>
            <a:off x="855266" y="618518"/>
            <a:ext cx="2851417" cy="1478570"/>
          </a:xfrm>
        </p:spPr>
        <p:txBody>
          <a:bodyPr>
            <a:normAutofit/>
          </a:bodyPr>
          <a:lstStyle/>
          <a:p>
            <a:r>
              <a:rPr lang="en-CA" sz="3200">
                <a:solidFill>
                  <a:srgbClr val="FFFFFF"/>
                </a:solidFill>
              </a:rPr>
              <a:t>Eclipse ide</a:t>
            </a:r>
          </a:p>
        </p:txBody>
      </p:sp>
      <p:sp>
        <p:nvSpPr>
          <p:cNvPr id="3" name="Content Placeholder 2">
            <a:extLst>
              <a:ext uri="{FF2B5EF4-FFF2-40B4-BE49-F238E27FC236}">
                <a16:creationId xmlns:a16="http://schemas.microsoft.com/office/drawing/2014/main" id="{A485144C-8103-42B7-AF68-1608D00C993D}"/>
              </a:ext>
            </a:extLst>
          </p:cNvPr>
          <p:cNvSpPr>
            <a:spLocks noGrp="1"/>
          </p:cNvSpPr>
          <p:nvPr>
            <p:ph idx="1"/>
          </p:nvPr>
        </p:nvSpPr>
        <p:spPr>
          <a:xfrm>
            <a:off x="844620" y="2249487"/>
            <a:ext cx="2862444" cy="3957302"/>
          </a:xfrm>
        </p:spPr>
        <p:txBody>
          <a:bodyPr>
            <a:normAutofit/>
          </a:bodyPr>
          <a:lstStyle/>
          <a:p>
            <a:r>
              <a:rPr lang="en-CA" sz="1400">
                <a:solidFill>
                  <a:srgbClr val="FFFFFF"/>
                </a:solidFill>
              </a:rPr>
              <a:t>Eclipse IDE is used to write the code for Beaglebone black.</a:t>
            </a:r>
          </a:p>
          <a:p>
            <a:r>
              <a:rPr lang="en-CA" sz="1400">
                <a:solidFill>
                  <a:srgbClr val="FFFFFF"/>
                </a:solidFill>
              </a:rPr>
              <a:t>The programming is done in C language.</a:t>
            </a:r>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 name="Picture 5">
            <a:extLst>
              <a:ext uri="{FF2B5EF4-FFF2-40B4-BE49-F238E27FC236}">
                <a16:creationId xmlns:a16="http://schemas.microsoft.com/office/drawing/2014/main" id="{DBE86780-71A1-4889-B080-922078C16D5F}"/>
              </a:ext>
            </a:extLst>
          </p:cNvPr>
          <p:cNvPicPr>
            <a:picLocks noChangeAspect="1"/>
          </p:cNvPicPr>
          <p:nvPr/>
        </p:nvPicPr>
        <p:blipFill>
          <a:blip r:embed="rId3"/>
          <a:stretch>
            <a:fillRect/>
          </a:stretch>
        </p:blipFill>
        <p:spPr>
          <a:xfrm>
            <a:off x="4711778" y="1501861"/>
            <a:ext cx="6844045" cy="3849774"/>
          </a:xfrm>
          <a:prstGeom prst="rect">
            <a:avLst/>
          </a:prstGeom>
        </p:spPr>
      </p:pic>
    </p:spTree>
    <p:extLst>
      <p:ext uri="{BB962C8B-B14F-4D97-AF65-F5344CB8AC3E}">
        <p14:creationId xmlns:p14="http://schemas.microsoft.com/office/powerpoint/2010/main" val="224589472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625AE-4AE7-4B05-97EE-56EE0A08AC5F}"/>
              </a:ext>
            </a:extLst>
          </p:cNvPr>
          <p:cNvSpPr>
            <a:spLocks noGrp="1"/>
          </p:cNvSpPr>
          <p:nvPr>
            <p:ph type="title"/>
          </p:nvPr>
        </p:nvSpPr>
        <p:spPr/>
        <p:txBody>
          <a:bodyPr/>
          <a:lstStyle/>
          <a:p>
            <a:r>
              <a:rPr lang="en-CA" dirty="0" err="1"/>
              <a:t>Beaglebone</a:t>
            </a:r>
            <a:r>
              <a:rPr lang="en-CA" dirty="0"/>
              <a:t> black code overview</a:t>
            </a:r>
          </a:p>
        </p:txBody>
      </p:sp>
      <p:pic>
        <p:nvPicPr>
          <p:cNvPr id="5" name="Content Placeholder 4">
            <a:extLst>
              <a:ext uri="{FF2B5EF4-FFF2-40B4-BE49-F238E27FC236}">
                <a16:creationId xmlns:a16="http://schemas.microsoft.com/office/drawing/2014/main" id="{5BE8120F-3285-424E-BA16-61294AA25A3E}"/>
              </a:ext>
            </a:extLst>
          </p:cNvPr>
          <p:cNvPicPr>
            <a:picLocks noGrp="1" noChangeAspect="1"/>
          </p:cNvPicPr>
          <p:nvPr>
            <p:ph idx="1"/>
          </p:nvPr>
        </p:nvPicPr>
        <p:blipFill>
          <a:blip r:embed="rId2"/>
          <a:stretch>
            <a:fillRect/>
          </a:stretch>
        </p:blipFill>
        <p:spPr>
          <a:xfrm>
            <a:off x="2944687" y="2249488"/>
            <a:ext cx="6299451" cy="3541712"/>
          </a:xfrm>
        </p:spPr>
      </p:pic>
    </p:spTree>
    <p:extLst>
      <p:ext uri="{BB962C8B-B14F-4D97-AF65-F5344CB8AC3E}">
        <p14:creationId xmlns:p14="http://schemas.microsoft.com/office/powerpoint/2010/main" val="297836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FF69-13FE-403E-9820-95F5455311B8}"/>
              </a:ext>
            </a:extLst>
          </p:cNvPr>
          <p:cNvSpPr>
            <a:spLocks noGrp="1"/>
          </p:cNvSpPr>
          <p:nvPr>
            <p:ph type="title"/>
          </p:nvPr>
        </p:nvSpPr>
        <p:spPr/>
        <p:txBody>
          <a:bodyPr/>
          <a:lstStyle/>
          <a:p>
            <a:r>
              <a:rPr lang="en-CA" dirty="0"/>
              <a:t>continued</a:t>
            </a:r>
          </a:p>
        </p:txBody>
      </p:sp>
      <p:pic>
        <p:nvPicPr>
          <p:cNvPr id="5" name="Content Placeholder 4">
            <a:extLst>
              <a:ext uri="{FF2B5EF4-FFF2-40B4-BE49-F238E27FC236}">
                <a16:creationId xmlns:a16="http://schemas.microsoft.com/office/drawing/2014/main" id="{48FFCF14-5D36-494D-BC09-AF3EC61DE3ED}"/>
              </a:ext>
            </a:extLst>
          </p:cNvPr>
          <p:cNvPicPr>
            <a:picLocks noGrp="1" noChangeAspect="1"/>
          </p:cNvPicPr>
          <p:nvPr>
            <p:ph idx="1"/>
          </p:nvPr>
        </p:nvPicPr>
        <p:blipFill>
          <a:blip r:embed="rId2"/>
          <a:stretch>
            <a:fillRect/>
          </a:stretch>
        </p:blipFill>
        <p:spPr>
          <a:xfrm>
            <a:off x="2944687" y="2249488"/>
            <a:ext cx="6299451" cy="3541712"/>
          </a:xfrm>
        </p:spPr>
      </p:pic>
    </p:spTree>
    <p:extLst>
      <p:ext uri="{BB962C8B-B14F-4D97-AF65-F5344CB8AC3E}">
        <p14:creationId xmlns:p14="http://schemas.microsoft.com/office/powerpoint/2010/main" val="2085806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29499-F63C-4B19-9301-05DE7F5AD430}"/>
              </a:ext>
            </a:extLst>
          </p:cNvPr>
          <p:cNvSpPr>
            <a:spLocks noGrp="1"/>
          </p:cNvSpPr>
          <p:nvPr>
            <p:ph type="title"/>
          </p:nvPr>
        </p:nvSpPr>
        <p:spPr/>
        <p:txBody>
          <a:bodyPr/>
          <a:lstStyle/>
          <a:p>
            <a:r>
              <a:rPr lang="en-CA" dirty="0"/>
              <a:t>continued</a:t>
            </a:r>
          </a:p>
        </p:txBody>
      </p:sp>
      <p:pic>
        <p:nvPicPr>
          <p:cNvPr id="5" name="Content Placeholder 4">
            <a:extLst>
              <a:ext uri="{FF2B5EF4-FFF2-40B4-BE49-F238E27FC236}">
                <a16:creationId xmlns:a16="http://schemas.microsoft.com/office/drawing/2014/main" id="{2E5B41A0-6CC5-431C-97E8-106EA3F60D8A}"/>
              </a:ext>
            </a:extLst>
          </p:cNvPr>
          <p:cNvPicPr>
            <a:picLocks noGrp="1" noChangeAspect="1"/>
          </p:cNvPicPr>
          <p:nvPr>
            <p:ph idx="1"/>
          </p:nvPr>
        </p:nvPicPr>
        <p:blipFill>
          <a:blip r:embed="rId2"/>
          <a:stretch>
            <a:fillRect/>
          </a:stretch>
        </p:blipFill>
        <p:spPr>
          <a:xfrm>
            <a:off x="2944687" y="2249488"/>
            <a:ext cx="6299451" cy="3541712"/>
          </a:xfrm>
        </p:spPr>
      </p:pic>
    </p:spTree>
    <p:extLst>
      <p:ext uri="{BB962C8B-B14F-4D97-AF65-F5344CB8AC3E}">
        <p14:creationId xmlns:p14="http://schemas.microsoft.com/office/powerpoint/2010/main" val="3023400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CBECF-984D-4A49-9FFB-B86E31D79B14}"/>
              </a:ext>
            </a:extLst>
          </p:cNvPr>
          <p:cNvSpPr>
            <a:spLocks noGrp="1"/>
          </p:cNvSpPr>
          <p:nvPr>
            <p:ph type="title"/>
          </p:nvPr>
        </p:nvSpPr>
        <p:spPr/>
        <p:txBody>
          <a:bodyPr/>
          <a:lstStyle/>
          <a:p>
            <a:r>
              <a:rPr lang="en-CA" dirty="0" err="1"/>
              <a:t>Esp</a:t>
            </a:r>
            <a:r>
              <a:rPr lang="en-CA" dirty="0"/>
              <a:t> Code in Arduino ide</a:t>
            </a:r>
          </a:p>
        </p:txBody>
      </p:sp>
      <p:pic>
        <p:nvPicPr>
          <p:cNvPr id="5" name="Content Placeholder 4">
            <a:extLst>
              <a:ext uri="{FF2B5EF4-FFF2-40B4-BE49-F238E27FC236}">
                <a16:creationId xmlns:a16="http://schemas.microsoft.com/office/drawing/2014/main" id="{AC1252C8-0893-412C-8CEF-36CB09DF66DF}"/>
              </a:ext>
            </a:extLst>
          </p:cNvPr>
          <p:cNvPicPr>
            <a:picLocks noGrp="1" noChangeAspect="1"/>
          </p:cNvPicPr>
          <p:nvPr>
            <p:ph idx="1"/>
          </p:nvPr>
        </p:nvPicPr>
        <p:blipFill>
          <a:blip r:embed="rId2"/>
          <a:stretch>
            <a:fillRect/>
          </a:stretch>
        </p:blipFill>
        <p:spPr>
          <a:xfrm>
            <a:off x="2944687" y="2249488"/>
            <a:ext cx="6299451" cy="3541712"/>
          </a:xfrm>
        </p:spPr>
      </p:pic>
    </p:spTree>
    <p:extLst>
      <p:ext uri="{BB962C8B-B14F-4D97-AF65-F5344CB8AC3E}">
        <p14:creationId xmlns:p14="http://schemas.microsoft.com/office/powerpoint/2010/main" val="395816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60D0-555D-47AE-8F7D-D54D1F0F4A5C}"/>
              </a:ext>
            </a:extLst>
          </p:cNvPr>
          <p:cNvSpPr>
            <a:spLocks noGrp="1"/>
          </p:cNvSpPr>
          <p:nvPr>
            <p:ph type="title"/>
          </p:nvPr>
        </p:nvSpPr>
        <p:spPr>
          <a:xfrm>
            <a:off x="1143001" y="13609"/>
            <a:ext cx="9905998" cy="1478570"/>
          </a:xfrm>
        </p:spPr>
        <p:txBody>
          <a:bodyPr/>
          <a:lstStyle/>
          <a:p>
            <a:r>
              <a:rPr lang="en-US" sz="3600" dirty="0">
                <a:solidFill>
                  <a:schemeClr val="bg1"/>
                </a:solidFill>
              </a:rPr>
              <a:t>IoT based Visitor Counter using Beaglebone Black</a:t>
            </a:r>
            <a:endParaRPr lang="en-CA" dirty="0">
              <a:solidFill>
                <a:schemeClr val="bg1"/>
              </a:solidFill>
            </a:endParaRPr>
          </a:p>
        </p:txBody>
      </p:sp>
      <p:pic>
        <p:nvPicPr>
          <p:cNvPr id="5" name="Content Placeholder 4" descr="Diagram&#10;&#10;Description automatically generated">
            <a:extLst>
              <a:ext uri="{FF2B5EF4-FFF2-40B4-BE49-F238E27FC236}">
                <a16:creationId xmlns:a16="http://schemas.microsoft.com/office/drawing/2014/main" id="{24F441EC-4352-4739-950C-5B3872837097}"/>
              </a:ext>
            </a:extLst>
          </p:cNvPr>
          <p:cNvPicPr>
            <a:picLocks noGrp="1" noChangeAspect="1"/>
          </p:cNvPicPr>
          <p:nvPr>
            <p:ph idx="1"/>
          </p:nvPr>
        </p:nvPicPr>
        <p:blipFill>
          <a:blip r:embed="rId2"/>
          <a:stretch>
            <a:fillRect/>
          </a:stretch>
        </p:blipFill>
        <p:spPr>
          <a:xfrm>
            <a:off x="534572" y="1223890"/>
            <a:ext cx="10986868" cy="5451690"/>
          </a:xfrm>
        </p:spPr>
      </p:pic>
      <p:sp>
        <p:nvSpPr>
          <p:cNvPr id="3" name="Rectangle 2">
            <a:extLst>
              <a:ext uri="{FF2B5EF4-FFF2-40B4-BE49-F238E27FC236}">
                <a16:creationId xmlns:a16="http://schemas.microsoft.com/office/drawing/2014/main" id="{E5C045FD-375E-4C72-A4A4-587D7CE03396}"/>
              </a:ext>
            </a:extLst>
          </p:cNvPr>
          <p:cNvSpPr/>
          <p:nvPr/>
        </p:nvSpPr>
        <p:spPr>
          <a:xfrm>
            <a:off x="4108174" y="2796208"/>
            <a:ext cx="4187687" cy="4048183"/>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92169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776C-C77E-4350-B233-F9A57CC6EFB6}"/>
              </a:ext>
            </a:extLst>
          </p:cNvPr>
          <p:cNvSpPr>
            <a:spLocks noGrp="1"/>
          </p:cNvSpPr>
          <p:nvPr>
            <p:ph type="title"/>
          </p:nvPr>
        </p:nvSpPr>
        <p:spPr/>
        <p:txBody>
          <a:bodyPr/>
          <a:lstStyle/>
          <a:p>
            <a:r>
              <a:rPr lang="en-CA" dirty="0"/>
              <a:t>Cont.</a:t>
            </a:r>
          </a:p>
        </p:txBody>
      </p:sp>
      <p:pic>
        <p:nvPicPr>
          <p:cNvPr id="5" name="Content Placeholder 4">
            <a:extLst>
              <a:ext uri="{FF2B5EF4-FFF2-40B4-BE49-F238E27FC236}">
                <a16:creationId xmlns:a16="http://schemas.microsoft.com/office/drawing/2014/main" id="{F5E10826-315A-479D-AD3D-417413A49A5E}"/>
              </a:ext>
            </a:extLst>
          </p:cNvPr>
          <p:cNvPicPr>
            <a:picLocks noGrp="1" noChangeAspect="1"/>
          </p:cNvPicPr>
          <p:nvPr>
            <p:ph idx="1"/>
          </p:nvPr>
        </p:nvPicPr>
        <p:blipFill>
          <a:blip r:embed="rId2"/>
          <a:stretch>
            <a:fillRect/>
          </a:stretch>
        </p:blipFill>
        <p:spPr>
          <a:xfrm>
            <a:off x="2944687" y="2249488"/>
            <a:ext cx="6299451" cy="3541712"/>
          </a:xfrm>
        </p:spPr>
      </p:pic>
    </p:spTree>
    <p:extLst>
      <p:ext uri="{BB962C8B-B14F-4D97-AF65-F5344CB8AC3E}">
        <p14:creationId xmlns:p14="http://schemas.microsoft.com/office/powerpoint/2010/main" val="1169687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D506C-5339-4887-8F6F-8C1F1EC36F22}"/>
              </a:ext>
            </a:extLst>
          </p:cNvPr>
          <p:cNvSpPr>
            <a:spLocks noGrp="1"/>
          </p:cNvSpPr>
          <p:nvPr>
            <p:ph type="title"/>
          </p:nvPr>
        </p:nvSpPr>
        <p:spPr/>
        <p:txBody>
          <a:bodyPr/>
          <a:lstStyle/>
          <a:p>
            <a:r>
              <a:rPr lang="en-CA" dirty="0"/>
              <a:t>Cont.</a:t>
            </a:r>
          </a:p>
        </p:txBody>
      </p:sp>
      <p:pic>
        <p:nvPicPr>
          <p:cNvPr id="5" name="Content Placeholder 4">
            <a:extLst>
              <a:ext uri="{FF2B5EF4-FFF2-40B4-BE49-F238E27FC236}">
                <a16:creationId xmlns:a16="http://schemas.microsoft.com/office/drawing/2014/main" id="{809B0412-9D5D-4064-82B0-0E728BD2FDF8}"/>
              </a:ext>
            </a:extLst>
          </p:cNvPr>
          <p:cNvPicPr>
            <a:picLocks noGrp="1" noChangeAspect="1"/>
          </p:cNvPicPr>
          <p:nvPr>
            <p:ph idx="1"/>
          </p:nvPr>
        </p:nvPicPr>
        <p:blipFill>
          <a:blip r:embed="rId2"/>
          <a:stretch>
            <a:fillRect/>
          </a:stretch>
        </p:blipFill>
        <p:spPr>
          <a:xfrm>
            <a:off x="2944687" y="2249488"/>
            <a:ext cx="6299451" cy="3541712"/>
          </a:xfrm>
        </p:spPr>
      </p:pic>
    </p:spTree>
    <p:extLst>
      <p:ext uri="{BB962C8B-B14F-4D97-AF65-F5344CB8AC3E}">
        <p14:creationId xmlns:p14="http://schemas.microsoft.com/office/powerpoint/2010/main" val="1207093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69EA-C866-43F5-A17B-2DFBED0DB78B}"/>
              </a:ext>
            </a:extLst>
          </p:cNvPr>
          <p:cNvSpPr>
            <a:spLocks noGrp="1"/>
          </p:cNvSpPr>
          <p:nvPr>
            <p:ph type="title"/>
          </p:nvPr>
        </p:nvSpPr>
        <p:spPr/>
        <p:txBody>
          <a:bodyPr/>
          <a:lstStyle/>
          <a:p>
            <a:r>
              <a:rPr lang="en-CA" dirty="0"/>
              <a:t>Output in putty</a:t>
            </a:r>
          </a:p>
        </p:txBody>
      </p:sp>
      <p:pic>
        <p:nvPicPr>
          <p:cNvPr id="5" name="Content Placeholder 4">
            <a:extLst>
              <a:ext uri="{FF2B5EF4-FFF2-40B4-BE49-F238E27FC236}">
                <a16:creationId xmlns:a16="http://schemas.microsoft.com/office/drawing/2014/main" id="{A3F5FEC8-1D6F-4A7F-9E2B-2597AA358C2C}"/>
              </a:ext>
            </a:extLst>
          </p:cNvPr>
          <p:cNvPicPr>
            <a:picLocks noGrp="1" noChangeAspect="1"/>
          </p:cNvPicPr>
          <p:nvPr>
            <p:ph idx="1"/>
          </p:nvPr>
        </p:nvPicPr>
        <p:blipFill rotWithShape="1">
          <a:blip r:embed="rId2"/>
          <a:srcRect b="4221"/>
          <a:stretch/>
        </p:blipFill>
        <p:spPr>
          <a:xfrm>
            <a:off x="1730327" y="2363372"/>
            <a:ext cx="7287064" cy="4149970"/>
          </a:xfrm>
        </p:spPr>
      </p:pic>
    </p:spTree>
    <p:extLst>
      <p:ext uri="{BB962C8B-B14F-4D97-AF65-F5344CB8AC3E}">
        <p14:creationId xmlns:p14="http://schemas.microsoft.com/office/powerpoint/2010/main" val="1034263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C253-DC19-4BAF-8F86-E954859B564E}"/>
              </a:ext>
            </a:extLst>
          </p:cNvPr>
          <p:cNvSpPr>
            <a:spLocks noGrp="1"/>
          </p:cNvSpPr>
          <p:nvPr>
            <p:ph type="title"/>
          </p:nvPr>
        </p:nvSpPr>
        <p:spPr/>
        <p:txBody>
          <a:bodyPr/>
          <a:lstStyle/>
          <a:p>
            <a:r>
              <a:rPr lang="en-CA" dirty="0"/>
              <a:t>Output at cloud</a:t>
            </a:r>
          </a:p>
        </p:txBody>
      </p:sp>
      <p:pic>
        <p:nvPicPr>
          <p:cNvPr id="4" name="Content Placeholder 3">
            <a:extLst>
              <a:ext uri="{FF2B5EF4-FFF2-40B4-BE49-F238E27FC236}">
                <a16:creationId xmlns:a16="http://schemas.microsoft.com/office/drawing/2014/main" id="{2C39438A-24D1-4071-9296-347ED7C1EE13}"/>
              </a:ext>
            </a:extLst>
          </p:cNvPr>
          <p:cNvPicPr>
            <a:picLocks noGrp="1" noChangeAspect="1"/>
          </p:cNvPicPr>
          <p:nvPr>
            <p:ph idx="1"/>
          </p:nvPr>
        </p:nvPicPr>
        <p:blipFill rotWithShape="1">
          <a:blip r:embed="rId2"/>
          <a:srcRect t="3351" b="4012"/>
          <a:stretch/>
        </p:blipFill>
        <p:spPr>
          <a:xfrm>
            <a:off x="3122355" y="2461846"/>
            <a:ext cx="5944115" cy="3094892"/>
          </a:xfrm>
          <a:prstGeom prst="rect">
            <a:avLst/>
          </a:prstGeom>
        </p:spPr>
      </p:pic>
    </p:spTree>
    <p:extLst>
      <p:ext uri="{BB962C8B-B14F-4D97-AF65-F5344CB8AC3E}">
        <p14:creationId xmlns:p14="http://schemas.microsoft.com/office/powerpoint/2010/main" val="3301502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7">
            <a:extLst>
              <a:ext uri="{FF2B5EF4-FFF2-40B4-BE49-F238E27FC236}">
                <a16:creationId xmlns:a16="http://schemas.microsoft.com/office/drawing/2014/main" id="{CB2E6072-4A58-4A16-85F6-67A0FE223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9">
            <a:extLst>
              <a:ext uri="{FF2B5EF4-FFF2-40B4-BE49-F238E27FC236}">
                <a16:creationId xmlns:a16="http://schemas.microsoft.com/office/drawing/2014/main" id="{AC1DD88D-B6CF-4188-B28E-41DA602F7A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20000"/>
            </a:schemeClr>
          </a:solidFill>
        </p:grpSpPr>
        <p:sp>
          <p:nvSpPr>
            <p:cNvPr id="11" name="Rectangle 5">
              <a:extLst>
                <a:ext uri="{FF2B5EF4-FFF2-40B4-BE49-F238E27FC236}">
                  <a16:creationId xmlns:a16="http://schemas.microsoft.com/office/drawing/2014/main" id="{D3E3CAB9-DCE4-4BB4-8035-1C555687E8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6">
              <a:extLst>
                <a:ext uri="{FF2B5EF4-FFF2-40B4-BE49-F238E27FC236}">
                  <a16:creationId xmlns:a16="http://schemas.microsoft.com/office/drawing/2014/main" id="{1C73697E-66AC-47EA-B546-A464118217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EDE7D70-C48F-41C0-81C9-FEAA9D087A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3440900A-0FBF-4FD1-8858-4FF7CBA9D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067322B1-143D-436E-8636-545FF80BA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434C71DB-4BBA-4549-B8DD-AFB76D4910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70B35077-9685-478A-ABBC-26F30348B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EEA0FAF8-0409-4BB8-AE76-8647169A55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BC52E7D3-D280-4C24-9FB4-30F6457CF1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113A5141-29C7-4774-8F40-CD34C896E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2E2C72FC-0A41-4AB2-A0D9-9828EFAB2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D84C1857-D82C-408D-93BB-DBA79028A7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0D64DCE2-6B04-4D06-9274-6504BF95D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C8D45D3-D06B-4794-B836-648C9CF49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43BB9D13-E3C3-4255-9325-90AE0D42E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0D3929C1-961C-4327-88FA-3188DE45A6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F343DAD3-E142-4DB7-9946-9CE86AE6D9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A190F48-6D09-46E7-B536-AFED58FAA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813869C4-FA8C-4B8E-90E6-CB9F45B331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372F4A61-FA38-44D4-819D-912DEA5AB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B074088-9CFB-413C-8CB5-C75295309D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859E8C95-B6F0-4294-A55B-BEA525759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A3DC508-3E77-43A1-8AFB-29B593B42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7DE640D4-340B-424C-B141-EA3AE984B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52874D14-FF21-434A-AC65-C53A40F7FC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24422B15-B057-4AE9-9505-83F429DFB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A9E60243-98DE-435F-9C3A-FE22497942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CA0FCA1-F90E-4676-A5C6-A9ADE75D3E0C}"/>
              </a:ext>
            </a:extLst>
          </p:cNvPr>
          <p:cNvSpPr>
            <a:spLocks noGrp="1"/>
          </p:cNvSpPr>
          <p:nvPr>
            <p:ph type="title"/>
          </p:nvPr>
        </p:nvSpPr>
        <p:spPr>
          <a:xfrm>
            <a:off x="1141413" y="618518"/>
            <a:ext cx="7631926" cy="1478570"/>
          </a:xfrm>
        </p:spPr>
        <p:txBody>
          <a:bodyPr>
            <a:normAutofit/>
          </a:bodyPr>
          <a:lstStyle/>
          <a:p>
            <a:r>
              <a:rPr lang="en-CA" sz="3200"/>
              <a:t>Reference</a:t>
            </a:r>
          </a:p>
        </p:txBody>
      </p:sp>
      <p:sp>
        <p:nvSpPr>
          <p:cNvPr id="3" name="Content Placeholder 2">
            <a:extLst>
              <a:ext uri="{FF2B5EF4-FFF2-40B4-BE49-F238E27FC236}">
                <a16:creationId xmlns:a16="http://schemas.microsoft.com/office/drawing/2014/main" id="{E65F45CC-6568-4EA9-8DE8-807DBCBB673E}"/>
              </a:ext>
            </a:extLst>
          </p:cNvPr>
          <p:cNvSpPr>
            <a:spLocks noGrp="1"/>
          </p:cNvSpPr>
          <p:nvPr>
            <p:ph idx="1"/>
          </p:nvPr>
        </p:nvSpPr>
        <p:spPr>
          <a:xfrm>
            <a:off x="1141412" y="2249487"/>
            <a:ext cx="7631927" cy="3541714"/>
          </a:xfrm>
        </p:spPr>
        <p:txBody>
          <a:bodyPr anchor="t">
            <a:normAutofit fontScale="77500" lnSpcReduction="20000"/>
          </a:bodyPr>
          <a:lstStyle/>
          <a:p>
            <a:r>
              <a:rPr lang="en-US" sz="2000" dirty="0" err="1">
                <a:latin typeface="Times New Roman"/>
                <a:cs typeface="Calibri"/>
              </a:rPr>
              <a:t>Xantium</a:t>
            </a:r>
            <a:r>
              <a:rPr lang="en-US" sz="2000" dirty="0">
                <a:latin typeface="Times New Roman"/>
                <a:cs typeface="Calibri"/>
              </a:rPr>
              <a:t>-enterprises(2015,sept 4).Serial port programming on </a:t>
            </a:r>
            <a:r>
              <a:rPr lang="en-US" sz="2000" dirty="0" err="1">
                <a:latin typeface="Times New Roman"/>
                <a:cs typeface="Calibri"/>
              </a:rPr>
              <a:t>linux</a:t>
            </a:r>
            <a:r>
              <a:rPr lang="en-US" sz="2000" dirty="0">
                <a:latin typeface="Times New Roman"/>
                <a:cs typeface="Calibri"/>
              </a:rPr>
              <a:t>. Retrieved from </a:t>
            </a:r>
            <a:r>
              <a:rPr lang="en-US" sz="2000" dirty="0">
                <a:latin typeface="Times New Roman"/>
                <a:ea typeface="+mn-lt"/>
                <a:cs typeface="+mn-lt"/>
                <a:hlinkClick r:id="rId2"/>
              </a:rPr>
              <a:t>https://github.com/xanthium-enterprises/Serial-Port-Programming-on-Linux/blob/master/USB2SERIAL_Read/Reciever%20(PC%20Side)/SerialPort_read.c</a:t>
            </a:r>
            <a:endParaRPr lang="en-US" sz="2000" dirty="0">
              <a:latin typeface="Times New Roman"/>
              <a:ea typeface="+mn-lt"/>
              <a:cs typeface="+mn-lt"/>
            </a:endParaRPr>
          </a:p>
          <a:p>
            <a:r>
              <a:rPr lang="en-US" sz="2000" dirty="0">
                <a:latin typeface="Times New Roman"/>
                <a:cs typeface="Times New Roman"/>
              </a:rPr>
              <a:t>Robo </a:t>
            </a:r>
            <a:r>
              <a:rPr lang="en-US" sz="2000" dirty="0" err="1">
                <a:latin typeface="Times New Roman"/>
                <a:cs typeface="Times New Roman"/>
              </a:rPr>
              <a:t>india</a:t>
            </a:r>
            <a:r>
              <a:rPr lang="en-US" sz="2000" dirty="0">
                <a:latin typeface="Times New Roman"/>
                <a:cs typeface="Times New Roman"/>
              </a:rPr>
              <a:t> (n.d.).</a:t>
            </a:r>
            <a:r>
              <a:rPr lang="en-US" sz="2000" dirty="0" err="1">
                <a:latin typeface="Times New Roman"/>
                <a:cs typeface="Times New Roman"/>
              </a:rPr>
              <a:t>NodeMCU</a:t>
            </a:r>
            <a:r>
              <a:rPr lang="en-US" sz="2000" dirty="0">
                <a:latin typeface="Times New Roman"/>
                <a:cs typeface="Times New Roman"/>
              </a:rPr>
              <a:t> data upload on </a:t>
            </a:r>
            <a:r>
              <a:rPr lang="en-US" sz="2000" dirty="0" err="1">
                <a:latin typeface="Times New Roman"/>
                <a:cs typeface="Times New Roman"/>
              </a:rPr>
              <a:t>Thingspeak</a:t>
            </a:r>
            <a:r>
              <a:rPr lang="en-US" sz="2000" dirty="0">
                <a:latin typeface="Times New Roman"/>
                <a:cs typeface="Times New Roman"/>
              </a:rPr>
              <a:t> on Arduino IDE. Retrieved from </a:t>
            </a:r>
            <a:r>
              <a:rPr lang="en-US" sz="2000" dirty="0">
                <a:latin typeface="Times New Roman"/>
                <a:cs typeface="Times New Roman"/>
                <a:hlinkClick r:id="rId3"/>
              </a:rPr>
              <a:t>https://roboindia.com/tutorials/nodemcu-dht11-thingspeak-data-upload/</a:t>
            </a:r>
            <a:endParaRPr lang="en-US" sz="2000" dirty="0">
              <a:latin typeface="Times New Roman"/>
              <a:cs typeface="Times New Roman"/>
            </a:endParaRPr>
          </a:p>
          <a:p>
            <a:r>
              <a:rPr lang="en-US" sz="2000" dirty="0">
                <a:latin typeface="Times New Roman"/>
                <a:cs typeface="Calibri" panose="020F0502020204030204"/>
              </a:rPr>
              <a:t>Trevor's electronic blog.(</a:t>
            </a:r>
            <a:r>
              <a:rPr lang="en-US" sz="2000" dirty="0" err="1">
                <a:latin typeface="Times New Roman"/>
                <a:cs typeface="Calibri" panose="020F0502020204030204"/>
              </a:rPr>
              <a:t>n.d</a:t>
            </a:r>
            <a:r>
              <a:rPr lang="en-US" sz="2000" dirty="0">
                <a:latin typeface="Times New Roman"/>
                <a:cs typeface="Calibri" panose="020F0502020204030204"/>
              </a:rPr>
              <a:t>). How to get UART serial port working on </a:t>
            </a:r>
            <a:r>
              <a:rPr lang="en-US" sz="2000" dirty="0" err="1">
                <a:latin typeface="Times New Roman"/>
                <a:cs typeface="Calibri" panose="020F0502020204030204"/>
              </a:rPr>
              <a:t>beaglebone</a:t>
            </a:r>
            <a:r>
              <a:rPr lang="en-US" sz="2000" dirty="0">
                <a:latin typeface="Times New Roman"/>
                <a:cs typeface="Calibri" panose="020F0502020204030204"/>
              </a:rPr>
              <a:t> black. Retrieved from </a:t>
            </a:r>
            <a:r>
              <a:rPr lang="en-US" sz="2000" dirty="0">
                <a:latin typeface="Times New Roman"/>
                <a:ea typeface="+mn-lt"/>
                <a:cs typeface="+mn-lt"/>
                <a:hlinkClick r:id="rId4"/>
              </a:rPr>
              <a:t>https://electronics.trev.id.au/2018/02/09/get-uart-serial-ports-working-beaglebone-black</a:t>
            </a:r>
            <a:endParaRPr lang="en-US" sz="2000" dirty="0">
              <a:latin typeface="Times New Roman"/>
              <a:ea typeface="+mn-lt"/>
              <a:cs typeface="+mn-lt"/>
            </a:endParaRPr>
          </a:p>
          <a:p>
            <a:r>
              <a:rPr lang="en-US" sz="2000" dirty="0">
                <a:latin typeface="Times New Roman"/>
                <a:cs typeface="Calibri" panose="020F0502020204030204"/>
              </a:rPr>
              <a:t>ESP32 – </a:t>
            </a:r>
            <a:r>
              <a:rPr lang="en-US" sz="2000" dirty="0" err="1">
                <a:latin typeface="Times New Roman"/>
                <a:cs typeface="Calibri" panose="020F0502020204030204"/>
              </a:rPr>
              <a:t>DevKitC</a:t>
            </a:r>
            <a:r>
              <a:rPr lang="en-US" sz="2000" dirty="0">
                <a:latin typeface="Times New Roman"/>
                <a:cs typeface="Calibri" panose="020F0502020204030204"/>
              </a:rPr>
              <a:t>, Retrieved from: </a:t>
            </a:r>
            <a:r>
              <a:rPr lang="en-US" sz="2000" dirty="0">
                <a:latin typeface="Times New Roman"/>
                <a:ea typeface="+mn-lt"/>
                <a:cs typeface="+mn-lt"/>
                <a:hlinkClick r:id="rId4"/>
              </a:rPr>
              <a:t>/</a:t>
            </a:r>
            <a:r>
              <a:rPr lang="en-US" sz="2000" dirty="0">
                <a:latin typeface="Times New Roman"/>
                <a:ea typeface="+mn-lt"/>
                <a:cs typeface="+mn-lt"/>
              </a:rPr>
              <a:t> </a:t>
            </a:r>
            <a:r>
              <a:rPr lang="en-US" sz="2000" dirty="0">
                <a:latin typeface="Times New Roman"/>
                <a:cs typeface="Calibri" panose="020F0502020204030204"/>
                <a:hlinkClick r:id="rId5"/>
              </a:rPr>
              <a:t>https://components101.com/microcontrollers/esp32-devkitc</a:t>
            </a:r>
            <a:endParaRPr lang="en-US" sz="2000" dirty="0">
              <a:latin typeface="Times New Roman"/>
              <a:cs typeface="Calibri" panose="020F0502020204030204"/>
            </a:endParaRPr>
          </a:p>
          <a:p>
            <a:endParaRPr lang="en-US" sz="2000" dirty="0">
              <a:latin typeface="Times New Roman"/>
              <a:cs typeface="Calibri" panose="020F0502020204030204"/>
            </a:endParaRPr>
          </a:p>
          <a:p>
            <a:endParaRPr lang="en-US" sz="2000" dirty="0">
              <a:latin typeface="Times New Roman"/>
              <a:cs typeface="Calibri" panose="020F0502020204030204"/>
            </a:endParaRPr>
          </a:p>
          <a:p>
            <a:endParaRPr lang="en-US" sz="2000" dirty="0">
              <a:latin typeface="Times New Roman"/>
              <a:cs typeface="Calibri" panose="020F0502020204030204"/>
            </a:endParaRPr>
          </a:p>
          <a:p>
            <a:endParaRPr lang="en-US" sz="2000" dirty="0">
              <a:latin typeface="Times New Roman"/>
              <a:cs typeface="Calibri" panose="020F0502020204030204"/>
            </a:endParaRPr>
          </a:p>
          <a:p>
            <a:endParaRPr lang="en-CA" sz="2000" dirty="0"/>
          </a:p>
        </p:txBody>
      </p:sp>
      <p:grpSp>
        <p:nvGrpSpPr>
          <p:cNvPr id="39" name="Group 38">
            <a:extLst>
              <a:ext uri="{FF2B5EF4-FFF2-40B4-BE49-F238E27FC236}">
                <a16:creationId xmlns:a16="http://schemas.microsoft.com/office/drawing/2014/main" id="{455E0AD7-882F-4B4C-B3A7-D4E72D48E4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15000"/>
            </a:schemeClr>
          </a:solidFill>
        </p:grpSpPr>
        <p:sp>
          <p:nvSpPr>
            <p:cNvPr id="40" name="Freeform 32">
              <a:extLst>
                <a:ext uri="{FF2B5EF4-FFF2-40B4-BE49-F238E27FC236}">
                  <a16:creationId xmlns:a16="http://schemas.microsoft.com/office/drawing/2014/main" id="{7830B337-37A8-4ADF-B88C-A734E26F9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3">
              <a:extLst>
                <a:ext uri="{FF2B5EF4-FFF2-40B4-BE49-F238E27FC236}">
                  <a16:creationId xmlns:a16="http://schemas.microsoft.com/office/drawing/2014/main" id="{7996F53E-6131-4949-B65E-262F724B2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A5E72477-1B92-43FA-ABD1-D9101F31C5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BD17DAA-2B77-45FF-A3AA-9AA2235D6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B408CF24-608A-4ECC-AF3B-B4C548F1BB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F1CE5AA5-B482-446E-8EAC-5B1973DB5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F607697-1F29-43C0-8A24-690043FD2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4AAC6860-2756-4924-B531-9E7B8B35B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A724446B-3184-47C7-9D87-1737E709F0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395B07C3-57BC-4462-8F9D-C6B48AF8B4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7997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7" name="Group 66">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8" name="Rectangle 67">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71"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4"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itle 3">
            <a:extLst>
              <a:ext uri="{FF2B5EF4-FFF2-40B4-BE49-F238E27FC236}">
                <a16:creationId xmlns:a16="http://schemas.microsoft.com/office/drawing/2014/main" id="{EC2A816D-0603-4369-BD84-1FEB29530ED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Thank you</a:t>
            </a:r>
          </a:p>
        </p:txBody>
      </p:sp>
    </p:spTree>
    <p:extLst>
      <p:ext uri="{BB962C8B-B14F-4D97-AF65-F5344CB8AC3E}">
        <p14:creationId xmlns:p14="http://schemas.microsoft.com/office/powerpoint/2010/main" val="308285504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35124345-44A1-43F3-9A57-2A6E298E24D8}"/>
              </a:ext>
            </a:extLst>
          </p:cNvPr>
          <p:cNvPicPr>
            <a:picLocks noChangeAspect="1"/>
          </p:cNvPicPr>
          <p:nvPr/>
        </p:nvPicPr>
        <p:blipFill>
          <a:blip r:embed="rId2"/>
          <a:stretch>
            <a:fillRect/>
          </a:stretch>
        </p:blipFill>
        <p:spPr>
          <a:xfrm>
            <a:off x="1241458" y="900332"/>
            <a:ext cx="9343324" cy="5838092"/>
          </a:xfrm>
          <a:prstGeom prst="rect">
            <a:avLst/>
          </a:prstGeom>
        </p:spPr>
      </p:pic>
      <p:sp>
        <p:nvSpPr>
          <p:cNvPr id="8" name="TextBox 7">
            <a:extLst>
              <a:ext uri="{FF2B5EF4-FFF2-40B4-BE49-F238E27FC236}">
                <a16:creationId xmlns:a16="http://schemas.microsoft.com/office/drawing/2014/main" id="{48BBFB84-E23D-45CB-A6AB-3C99FF965360}"/>
              </a:ext>
            </a:extLst>
          </p:cNvPr>
          <p:cNvSpPr txBox="1"/>
          <p:nvPr/>
        </p:nvSpPr>
        <p:spPr>
          <a:xfrm>
            <a:off x="3500511" y="248021"/>
            <a:ext cx="4825218" cy="461665"/>
          </a:xfrm>
          <a:prstGeom prst="rect">
            <a:avLst/>
          </a:prstGeom>
          <a:noFill/>
        </p:spPr>
        <p:txBody>
          <a:bodyPr wrap="square" rtlCol="0">
            <a:spAutoFit/>
          </a:bodyPr>
          <a:lstStyle/>
          <a:p>
            <a:r>
              <a:rPr lang="en-CA" sz="2400" b="1" u="sng" dirty="0">
                <a:solidFill>
                  <a:schemeClr val="bg1"/>
                </a:solidFill>
                <a:latin typeface="Times New Roman" panose="02020603050405020304" pitchFamily="18" charset="0"/>
                <a:cs typeface="Times New Roman" panose="02020603050405020304" pitchFamily="18" charset="0"/>
              </a:rPr>
              <a:t>Schematic Diagram of the Project</a:t>
            </a:r>
          </a:p>
        </p:txBody>
      </p:sp>
    </p:spTree>
    <p:extLst>
      <p:ext uri="{BB962C8B-B14F-4D97-AF65-F5344CB8AC3E}">
        <p14:creationId xmlns:p14="http://schemas.microsoft.com/office/powerpoint/2010/main" val="324887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5"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7"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0209A923-F265-4400-87B7-403D8064C8CE}"/>
              </a:ext>
            </a:extLst>
          </p:cNvPr>
          <p:cNvSpPr>
            <a:spLocks noGrp="1"/>
          </p:cNvSpPr>
          <p:nvPr>
            <p:ph type="title"/>
          </p:nvPr>
        </p:nvSpPr>
        <p:spPr>
          <a:xfrm>
            <a:off x="1019015" y="1093787"/>
            <a:ext cx="3059969" cy="4697413"/>
          </a:xfrm>
        </p:spPr>
        <p:txBody>
          <a:bodyPr>
            <a:normAutofit/>
          </a:bodyPr>
          <a:lstStyle/>
          <a:p>
            <a:r>
              <a:rPr lang="en-CA" sz="3300" dirty="0"/>
              <a:t>Task Introduction</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D8476A-7707-45C4-B746-01333BFCA847}"/>
              </a:ext>
            </a:extLst>
          </p:cNvPr>
          <p:cNvSpPr>
            <a:spLocks noGrp="1"/>
          </p:cNvSpPr>
          <p:nvPr>
            <p:ph idx="1"/>
          </p:nvPr>
        </p:nvSpPr>
        <p:spPr>
          <a:xfrm>
            <a:off x="5215467" y="1093788"/>
            <a:ext cx="5831944" cy="4697413"/>
          </a:xfrm>
        </p:spPr>
        <p:txBody>
          <a:bodyPr>
            <a:normAutofit/>
          </a:bodyPr>
          <a:lstStyle/>
          <a:p>
            <a:pPr>
              <a:lnSpc>
                <a:spcPct val="110000"/>
              </a:lnSpc>
            </a:pPr>
            <a:r>
              <a:rPr lang="en-CA"/>
              <a:t>This task is about interfacing the cloud service with </a:t>
            </a:r>
            <a:r>
              <a:rPr lang="en-CA" err="1"/>
              <a:t>Beaglebone</a:t>
            </a:r>
            <a:r>
              <a:rPr lang="en-CA"/>
              <a:t> black.</a:t>
            </a:r>
          </a:p>
          <a:p>
            <a:pPr>
              <a:lnSpc>
                <a:spcPct val="110000"/>
              </a:lnSpc>
            </a:pPr>
            <a:r>
              <a:rPr lang="en-CA"/>
              <a:t>The cloud service used in this project is </a:t>
            </a:r>
            <a:r>
              <a:rPr lang="en-CA" err="1"/>
              <a:t>ThingSpeak</a:t>
            </a:r>
            <a:r>
              <a:rPr lang="en-CA"/>
              <a:t>.</a:t>
            </a:r>
          </a:p>
          <a:p>
            <a:pPr>
              <a:lnSpc>
                <a:spcPct val="110000"/>
              </a:lnSpc>
            </a:pPr>
            <a:r>
              <a:rPr lang="en-CA"/>
              <a:t>Here, ESP32 is used to accomplish this task.</a:t>
            </a:r>
          </a:p>
          <a:p>
            <a:pPr>
              <a:lnSpc>
                <a:spcPct val="110000"/>
              </a:lnSpc>
            </a:pPr>
            <a:r>
              <a:rPr lang="en-CA" err="1"/>
              <a:t>Beaglebone</a:t>
            </a:r>
            <a:r>
              <a:rPr lang="en-CA"/>
              <a:t> black is connected with ESP32 and ESP32 is connected with </a:t>
            </a:r>
            <a:r>
              <a:rPr lang="en-CA" err="1"/>
              <a:t>ThingSpeak</a:t>
            </a:r>
            <a:r>
              <a:rPr lang="en-CA"/>
              <a:t>. </a:t>
            </a:r>
          </a:p>
          <a:p>
            <a:pPr>
              <a:lnSpc>
                <a:spcPct val="110000"/>
              </a:lnSpc>
            </a:pPr>
            <a:r>
              <a:rPr lang="en-CA"/>
              <a:t>The upcoming slides will explain about the connections and all the hardware and software used to accomplish this task.</a:t>
            </a:r>
          </a:p>
        </p:txBody>
      </p:sp>
    </p:spTree>
    <p:extLst>
      <p:ext uri="{BB962C8B-B14F-4D97-AF65-F5344CB8AC3E}">
        <p14:creationId xmlns:p14="http://schemas.microsoft.com/office/powerpoint/2010/main" val="805294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14E40-6241-4AF1-A79C-4E1C7D7FF882}"/>
              </a:ext>
            </a:extLst>
          </p:cNvPr>
          <p:cNvSpPr>
            <a:spLocks noGrp="1"/>
          </p:cNvSpPr>
          <p:nvPr>
            <p:ph type="title"/>
          </p:nvPr>
        </p:nvSpPr>
        <p:spPr/>
        <p:txBody>
          <a:bodyPr/>
          <a:lstStyle/>
          <a:p>
            <a:r>
              <a:rPr lang="en-CA" dirty="0"/>
              <a:t>Tools Required for Interfacing</a:t>
            </a:r>
          </a:p>
        </p:txBody>
      </p:sp>
      <p:sp>
        <p:nvSpPr>
          <p:cNvPr id="3" name="Content Placeholder 2">
            <a:extLst>
              <a:ext uri="{FF2B5EF4-FFF2-40B4-BE49-F238E27FC236}">
                <a16:creationId xmlns:a16="http://schemas.microsoft.com/office/drawing/2014/main" id="{377944D7-B140-432F-9B0B-3C516C5EE695}"/>
              </a:ext>
            </a:extLst>
          </p:cNvPr>
          <p:cNvSpPr>
            <a:spLocks noGrp="1"/>
          </p:cNvSpPr>
          <p:nvPr>
            <p:ph idx="1"/>
          </p:nvPr>
        </p:nvSpPr>
        <p:spPr/>
        <p:txBody>
          <a:bodyPr>
            <a:normAutofit/>
          </a:bodyPr>
          <a:lstStyle/>
          <a:p>
            <a:pPr marL="0" indent="0">
              <a:buNone/>
            </a:pPr>
            <a:r>
              <a:rPr lang="en-CA" dirty="0"/>
              <a:t>HARDWARE</a:t>
            </a:r>
          </a:p>
          <a:p>
            <a:r>
              <a:rPr lang="en-CA" dirty="0" err="1"/>
              <a:t>Beaglebone</a:t>
            </a:r>
            <a:r>
              <a:rPr lang="en-CA" dirty="0"/>
              <a:t> Black</a:t>
            </a:r>
          </a:p>
          <a:p>
            <a:r>
              <a:rPr lang="en-CA" dirty="0"/>
              <a:t>ESP32</a:t>
            </a:r>
          </a:p>
          <a:p>
            <a:r>
              <a:rPr lang="en-CA" dirty="0"/>
              <a:t>USB Cable </a:t>
            </a:r>
          </a:p>
          <a:p>
            <a:r>
              <a:rPr lang="en-CA" dirty="0"/>
              <a:t>Breadboard</a:t>
            </a:r>
          </a:p>
          <a:p>
            <a:r>
              <a:rPr lang="en-CA" dirty="0"/>
              <a:t>Connecting Wires</a:t>
            </a:r>
          </a:p>
          <a:p>
            <a:pPr marL="0" indent="0">
              <a:buNone/>
            </a:pPr>
            <a:endParaRPr lang="en-CA" dirty="0">
              <a:solidFill>
                <a:schemeClr val="bg1"/>
              </a:solidFill>
            </a:endParaRPr>
          </a:p>
        </p:txBody>
      </p:sp>
      <p:sp>
        <p:nvSpPr>
          <p:cNvPr id="4" name="Content Placeholder 3">
            <a:extLst>
              <a:ext uri="{FF2B5EF4-FFF2-40B4-BE49-F238E27FC236}">
                <a16:creationId xmlns:a16="http://schemas.microsoft.com/office/drawing/2014/main" id="{8A765E33-7FC1-4F12-AEB6-7A837E34252C}"/>
              </a:ext>
            </a:extLst>
          </p:cNvPr>
          <p:cNvSpPr>
            <a:spLocks noGrp="1"/>
          </p:cNvSpPr>
          <p:nvPr>
            <p:ph sz="half" idx="4294967295"/>
          </p:nvPr>
        </p:nvSpPr>
        <p:spPr>
          <a:xfrm>
            <a:off x="6096000" y="2249488"/>
            <a:ext cx="6096000" cy="3989994"/>
          </a:xfrm>
        </p:spPr>
        <p:txBody>
          <a:bodyPr>
            <a:normAutofit fontScale="85000" lnSpcReduction="20000"/>
          </a:bodyPr>
          <a:lstStyle/>
          <a:p>
            <a:pPr marL="0" indent="0">
              <a:buNone/>
            </a:pPr>
            <a:r>
              <a:rPr lang="en-CA" dirty="0"/>
              <a:t>SOFTWARE</a:t>
            </a:r>
          </a:p>
          <a:p>
            <a:r>
              <a:rPr lang="en-CA" dirty="0"/>
              <a:t>PUTTY</a:t>
            </a:r>
          </a:p>
          <a:p>
            <a:r>
              <a:rPr lang="en-CA" dirty="0"/>
              <a:t>Eclipse IDE</a:t>
            </a:r>
          </a:p>
          <a:p>
            <a:r>
              <a:rPr lang="en-CA" dirty="0"/>
              <a:t>Arduino IDE for ESP32</a:t>
            </a:r>
          </a:p>
          <a:p>
            <a:r>
              <a:rPr lang="en-CA" dirty="0"/>
              <a:t>WINSCP</a:t>
            </a:r>
          </a:p>
          <a:p>
            <a:r>
              <a:rPr lang="en-CA" dirty="0"/>
              <a:t>Debian OS (Installed on BeagleBone Black)</a:t>
            </a:r>
          </a:p>
          <a:p>
            <a:r>
              <a:rPr lang="en-CA" dirty="0"/>
              <a:t>Nano Editor</a:t>
            </a:r>
          </a:p>
          <a:p>
            <a:r>
              <a:rPr lang="en-CA" dirty="0"/>
              <a:t>GCC compiler to run the code</a:t>
            </a:r>
          </a:p>
          <a:p>
            <a:r>
              <a:rPr lang="en-CA" dirty="0" err="1"/>
              <a:t>ThingSpeak</a:t>
            </a:r>
            <a:r>
              <a:rPr lang="en-CA" dirty="0"/>
              <a:t> access</a:t>
            </a:r>
          </a:p>
          <a:p>
            <a:endParaRPr lang="en-CA" dirty="0"/>
          </a:p>
          <a:p>
            <a:endParaRPr lang="en-CA" dirty="0"/>
          </a:p>
        </p:txBody>
      </p:sp>
    </p:spTree>
    <p:extLst>
      <p:ext uri="{BB962C8B-B14F-4D97-AF65-F5344CB8AC3E}">
        <p14:creationId xmlns:p14="http://schemas.microsoft.com/office/powerpoint/2010/main" val="142462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1CB4A1-9106-4B28-982E-F1B33A9FF23B}"/>
              </a:ext>
            </a:extLst>
          </p:cNvPr>
          <p:cNvSpPr>
            <a:spLocks noGrp="1"/>
          </p:cNvSpPr>
          <p:nvPr>
            <p:ph type="title"/>
          </p:nvPr>
        </p:nvSpPr>
        <p:spPr>
          <a:xfrm>
            <a:off x="2122074" y="0"/>
            <a:ext cx="9905998" cy="1179443"/>
          </a:xfrm>
        </p:spPr>
        <p:txBody>
          <a:bodyPr/>
          <a:lstStyle/>
          <a:p>
            <a:r>
              <a:rPr lang="en-CA" dirty="0" err="1"/>
              <a:t>Beaglebone</a:t>
            </a:r>
            <a:r>
              <a:rPr lang="en-CA" dirty="0"/>
              <a:t> black pinout</a:t>
            </a:r>
          </a:p>
        </p:txBody>
      </p:sp>
      <p:pic>
        <p:nvPicPr>
          <p:cNvPr id="5" name="Content Placeholder 4" descr="Graphical user interface&#10;&#10;Description automatically generated">
            <a:extLst>
              <a:ext uri="{FF2B5EF4-FFF2-40B4-BE49-F238E27FC236}">
                <a16:creationId xmlns:a16="http://schemas.microsoft.com/office/drawing/2014/main" id="{E26DBF8E-3915-4939-B6A4-D982990148EA}"/>
              </a:ext>
            </a:extLst>
          </p:cNvPr>
          <p:cNvPicPr>
            <a:picLocks noGrp="1" noChangeAspect="1"/>
          </p:cNvPicPr>
          <p:nvPr>
            <p:ph sz="half" idx="1"/>
          </p:nvPr>
        </p:nvPicPr>
        <p:blipFill>
          <a:blip r:embed="rId2"/>
          <a:stretch>
            <a:fillRect/>
          </a:stretch>
        </p:blipFill>
        <p:spPr>
          <a:xfrm>
            <a:off x="634976" y="1683026"/>
            <a:ext cx="5245319" cy="4850296"/>
          </a:xfrm>
        </p:spPr>
      </p:pic>
      <p:pic>
        <p:nvPicPr>
          <p:cNvPr id="9" name="Content Placeholder 8">
            <a:extLst>
              <a:ext uri="{FF2B5EF4-FFF2-40B4-BE49-F238E27FC236}">
                <a16:creationId xmlns:a16="http://schemas.microsoft.com/office/drawing/2014/main" id="{1DA3AA0F-0690-4074-A3F8-3EA589BDE62A}"/>
              </a:ext>
            </a:extLst>
          </p:cNvPr>
          <p:cNvPicPr>
            <a:picLocks noGrp="1" noChangeAspect="1"/>
          </p:cNvPicPr>
          <p:nvPr>
            <p:ph sz="half" idx="2"/>
          </p:nvPr>
        </p:nvPicPr>
        <p:blipFill>
          <a:blip r:embed="rId3"/>
          <a:stretch>
            <a:fillRect/>
          </a:stretch>
        </p:blipFill>
        <p:spPr>
          <a:xfrm>
            <a:off x="5880296" y="1683026"/>
            <a:ext cx="5794870" cy="4850296"/>
          </a:xfrm>
        </p:spPr>
      </p:pic>
    </p:spTree>
    <p:extLst>
      <p:ext uri="{BB962C8B-B14F-4D97-AF65-F5344CB8AC3E}">
        <p14:creationId xmlns:p14="http://schemas.microsoft.com/office/powerpoint/2010/main" val="1575620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61FE-64DE-4DC3-9535-B576C93286FF}"/>
              </a:ext>
            </a:extLst>
          </p:cNvPr>
          <p:cNvSpPr>
            <a:spLocks noGrp="1"/>
          </p:cNvSpPr>
          <p:nvPr>
            <p:ph type="title"/>
          </p:nvPr>
        </p:nvSpPr>
        <p:spPr/>
        <p:txBody>
          <a:bodyPr/>
          <a:lstStyle/>
          <a:p>
            <a:r>
              <a:rPr lang="en-CA" dirty="0"/>
              <a:t>esp32</a:t>
            </a:r>
          </a:p>
        </p:txBody>
      </p:sp>
      <p:sp>
        <p:nvSpPr>
          <p:cNvPr id="3" name="Content Placeholder 2">
            <a:extLst>
              <a:ext uri="{FF2B5EF4-FFF2-40B4-BE49-F238E27FC236}">
                <a16:creationId xmlns:a16="http://schemas.microsoft.com/office/drawing/2014/main" id="{C8B0EBE2-19E2-4EE8-A460-D8AC2BA76F56}"/>
              </a:ext>
            </a:extLst>
          </p:cNvPr>
          <p:cNvSpPr>
            <a:spLocks noGrp="1"/>
          </p:cNvSpPr>
          <p:nvPr>
            <p:ph idx="1"/>
          </p:nvPr>
        </p:nvSpPr>
        <p:spPr/>
        <p:txBody>
          <a:bodyPr>
            <a:normAutofit fontScale="92500" lnSpcReduction="20000"/>
          </a:bodyPr>
          <a:lstStyle/>
          <a:p>
            <a:r>
              <a:rPr lang="en-US" dirty="0"/>
              <a:t>ESP32 is a series of low-cost, low-power system on a chip microcontrollers with integrated Wi-Fi and dual-mode Bluetooth.</a:t>
            </a:r>
          </a:p>
          <a:p>
            <a:r>
              <a:rPr lang="en-CA" dirty="0"/>
              <a:t>ESP32 series employs a </a:t>
            </a:r>
            <a:r>
              <a:rPr lang="en-CA" dirty="0" err="1"/>
              <a:t>Tensilica</a:t>
            </a:r>
            <a:r>
              <a:rPr lang="en-CA" dirty="0"/>
              <a:t> </a:t>
            </a:r>
            <a:r>
              <a:rPr lang="en-CA" dirty="0" err="1"/>
              <a:t>Xtensa</a:t>
            </a:r>
            <a:r>
              <a:rPr lang="en-CA" dirty="0"/>
              <a:t> LX6 microprocessor in both dual-core and single-core variations and includes built-in antenna switches, RF , power amplifier, low-noise receive amplifier, filters, and power-management modules.</a:t>
            </a:r>
          </a:p>
          <a:p>
            <a:r>
              <a:rPr lang="en-US" dirty="0"/>
              <a:t>It is created and developed by </a:t>
            </a:r>
            <a:r>
              <a:rPr lang="en-US" dirty="0" err="1"/>
              <a:t>Espressif</a:t>
            </a:r>
            <a:r>
              <a:rPr lang="en-US" dirty="0"/>
              <a:t> Systems, a Shanghai-based Chinese company.</a:t>
            </a:r>
          </a:p>
          <a:p>
            <a:r>
              <a:rPr lang="en-US" dirty="0"/>
              <a:t>Since Arduino IDE has officially released board managers for ESP32 it has become very easy to program these devices.</a:t>
            </a:r>
          </a:p>
          <a:p>
            <a:endParaRPr lang="en-US" dirty="0"/>
          </a:p>
          <a:p>
            <a:endParaRPr lang="en-US" dirty="0"/>
          </a:p>
          <a:p>
            <a:endParaRPr lang="en-CA" dirty="0"/>
          </a:p>
        </p:txBody>
      </p:sp>
    </p:spTree>
    <p:extLst>
      <p:ext uri="{BB962C8B-B14F-4D97-AF65-F5344CB8AC3E}">
        <p14:creationId xmlns:p14="http://schemas.microsoft.com/office/powerpoint/2010/main" val="4071478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2DD9-B2B9-4A8C-B38B-5A4B6E31914D}"/>
              </a:ext>
            </a:extLst>
          </p:cNvPr>
          <p:cNvSpPr>
            <a:spLocks noGrp="1"/>
          </p:cNvSpPr>
          <p:nvPr>
            <p:ph type="title"/>
          </p:nvPr>
        </p:nvSpPr>
        <p:spPr/>
        <p:txBody>
          <a:bodyPr/>
          <a:lstStyle/>
          <a:p>
            <a:r>
              <a:rPr lang="en-CA" dirty="0"/>
              <a:t>Use of esp32 in the project</a:t>
            </a:r>
          </a:p>
        </p:txBody>
      </p:sp>
      <p:sp>
        <p:nvSpPr>
          <p:cNvPr id="3" name="Content Placeholder 2">
            <a:extLst>
              <a:ext uri="{FF2B5EF4-FFF2-40B4-BE49-F238E27FC236}">
                <a16:creationId xmlns:a16="http://schemas.microsoft.com/office/drawing/2014/main" id="{59E81636-B2CB-45BC-BDAD-A299278D772E}"/>
              </a:ext>
            </a:extLst>
          </p:cNvPr>
          <p:cNvSpPr>
            <a:spLocks noGrp="1"/>
          </p:cNvSpPr>
          <p:nvPr>
            <p:ph idx="1"/>
          </p:nvPr>
        </p:nvSpPr>
        <p:spPr/>
        <p:txBody>
          <a:bodyPr>
            <a:normAutofit lnSpcReduction="10000"/>
          </a:bodyPr>
          <a:lstStyle/>
          <a:p>
            <a:r>
              <a:rPr lang="en-CA" dirty="0"/>
              <a:t>In our project we need to send the total count of people inside the store to the cloud, so we need wireless connectivity.</a:t>
            </a:r>
          </a:p>
          <a:p>
            <a:r>
              <a:rPr lang="en-US" dirty="0"/>
              <a:t>As </a:t>
            </a:r>
            <a:r>
              <a:rPr lang="en-US" dirty="0" err="1"/>
              <a:t>Beaglebone</a:t>
            </a:r>
            <a:r>
              <a:rPr lang="en-US" dirty="0"/>
              <a:t> Black does not have inbuilt Wi-Fi module, so external Wi-Fi module ESP32 is used as a Wi-Fi module for IoT connectivity.</a:t>
            </a:r>
          </a:p>
          <a:p>
            <a:r>
              <a:rPr lang="en-CA" sz="2400" dirty="0"/>
              <a:t>For establishing communication between two boards we are using UART </a:t>
            </a:r>
            <a:r>
              <a:rPr lang="en-CA" dirty="0"/>
              <a:t>protocol</a:t>
            </a:r>
            <a:r>
              <a:rPr lang="en-CA" sz="2400" dirty="0"/>
              <a:t>.</a:t>
            </a:r>
          </a:p>
          <a:p>
            <a:r>
              <a:rPr lang="en-US" sz="2400" dirty="0"/>
              <a:t>ESP32 supports wireless IEEE 802.11 standard.</a:t>
            </a:r>
            <a:endParaRPr lang="en-US" sz="2400" b="1" dirty="0"/>
          </a:p>
          <a:p>
            <a:pPr marL="0" indent="0">
              <a:buNone/>
            </a:pPr>
            <a:endParaRPr lang="en-CA" sz="2400" dirty="0"/>
          </a:p>
          <a:p>
            <a:endParaRPr lang="en-US" dirty="0"/>
          </a:p>
          <a:p>
            <a:endParaRPr lang="en-CA" dirty="0"/>
          </a:p>
        </p:txBody>
      </p:sp>
    </p:spTree>
    <p:extLst>
      <p:ext uri="{BB962C8B-B14F-4D97-AF65-F5344CB8AC3E}">
        <p14:creationId xmlns:p14="http://schemas.microsoft.com/office/powerpoint/2010/main" val="640782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otalTime>7</TotalTime>
  <Words>1467</Words>
  <Application>Microsoft Office PowerPoint</Application>
  <PresentationFormat>Widescreen</PresentationFormat>
  <Paragraphs>176</Paragraphs>
  <Slides>35</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35</vt:i4>
      </vt:variant>
    </vt:vector>
  </HeadingPairs>
  <TitlesOfParts>
    <vt:vector size="40" baseType="lpstr">
      <vt:lpstr>Arial</vt:lpstr>
      <vt:lpstr>Times New Roman</vt:lpstr>
      <vt:lpstr>Tw Cen MT</vt:lpstr>
      <vt:lpstr>Circuit</vt:lpstr>
      <vt:lpstr>Circuit</vt:lpstr>
      <vt:lpstr>EMBEDDED SYSTEM DESIGN PROJECT ESE-4009  Interfacing Cloud with beaglebone black using ESP32</vt:lpstr>
      <vt:lpstr> List Of content</vt:lpstr>
      <vt:lpstr>IoT based Visitor Counter using Beaglebone Black</vt:lpstr>
      <vt:lpstr>PowerPoint Presentation</vt:lpstr>
      <vt:lpstr>Task Introduction</vt:lpstr>
      <vt:lpstr>Tools Required for Interfacing</vt:lpstr>
      <vt:lpstr>Beaglebone black pinout</vt:lpstr>
      <vt:lpstr>esp32</vt:lpstr>
      <vt:lpstr>Use of esp32 in the project</vt:lpstr>
      <vt:lpstr>Pin description of esp32</vt:lpstr>
      <vt:lpstr>Uart interfacing between beaglebone black and esp32</vt:lpstr>
      <vt:lpstr>Enabling Uart pins</vt:lpstr>
      <vt:lpstr>Continued</vt:lpstr>
      <vt:lpstr>PowerPoint Presentation</vt:lpstr>
      <vt:lpstr> </vt:lpstr>
      <vt:lpstr>Pin connections</vt:lpstr>
      <vt:lpstr>Jumper wires and breadboard </vt:lpstr>
      <vt:lpstr>Hardware connections</vt:lpstr>
      <vt:lpstr>Cloud service</vt:lpstr>
      <vt:lpstr>Thingspeak</vt:lpstr>
      <vt:lpstr>Getting started with thingspeak</vt:lpstr>
      <vt:lpstr>Creating a new channel</vt:lpstr>
      <vt:lpstr>API KEY</vt:lpstr>
      <vt:lpstr>Protocols used</vt:lpstr>
      <vt:lpstr>Eclipse ide</vt:lpstr>
      <vt:lpstr>Beaglebone black code overview</vt:lpstr>
      <vt:lpstr>continued</vt:lpstr>
      <vt:lpstr>continued</vt:lpstr>
      <vt:lpstr>Esp Code in Arduino ide</vt:lpstr>
      <vt:lpstr>Cont.</vt:lpstr>
      <vt:lpstr>Cont.</vt:lpstr>
      <vt:lpstr>Output in putty</vt:lpstr>
      <vt:lpstr>Output at cloud</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 DESIGN PROJECT ESE-4009  Interfacing Cloud with beaglebone black using ESP32</dc:title>
  <dc:creator>Harmandeep Singh</dc:creator>
  <cp:lastModifiedBy>Harmandeep Singh</cp:lastModifiedBy>
  <cp:revision>2</cp:revision>
  <dcterms:created xsi:type="dcterms:W3CDTF">2020-12-01T13:34:28Z</dcterms:created>
  <dcterms:modified xsi:type="dcterms:W3CDTF">2020-12-01T13:42:00Z</dcterms:modified>
</cp:coreProperties>
</file>